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3" r:id="rId1"/>
  </p:sldMasterIdLst>
  <p:sldIdLst>
    <p:sldId id="257" r:id="rId2"/>
    <p:sldId id="264" r:id="rId3"/>
    <p:sldId id="265" r:id="rId4"/>
    <p:sldId id="271" r:id="rId5"/>
    <p:sldId id="263" r:id="rId6"/>
    <p:sldId id="266" r:id="rId7"/>
    <p:sldId id="262" r:id="rId8"/>
    <p:sldId id="259" r:id="rId9"/>
    <p:sldId id="277" r:id="rId10"/>
    <p:sldId id="261" r:id="rId11"/>
    <p:sldId id="260" r:id="rId12"/>
    <p:sldId id="269" r:id="rId13"/>
    <p:sldId id="286" r:id="rId14"/>
    <p:sldId id="275" r:id="rId15"/>
    <p:sldId id="272" r:id="rId16"/>
    <p:sldId id="280" r:id="rId17"/>
    <p:sldId id="273" r:id="rId18"/>
    <p:sldId id="287" r:id="rId19"/>
    <p:sldId id="267" r:id="rId20"/>
    <p:sldId id="278" r:id="rId21"/>
    <p:sldId id="279" r:id="rId22"/>
    <p:sldId id="270" r:id="rId23"/>
    <p:sldId id="276" r:id="rId24"/>
    <p:sldId id="281" r:id="rId25"/>
    <p:sldId id="282" r:id="rId26"/>
    <p:sldId id="283" r:id="rId27"/>
    <p:sldId id="284"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7-04T09:24:41.410" idx="1">
    <p:pos x="6279" y="1480"/>
    <p:text>DinarStandard. Global Islamic Economy Report 2019/20. Available online: https://www.salaamgateway.
com/SGIE19-20 (accessed on 20 February 2020).</p:text>
    <p:extLst mod="1">
      <p:ext uri="{C676402C-5697-4E1C-873F-D02D1690AC5C}">
        <p15:threadingInfo xmlns:p15="http://schemas.microsoft.com/office/powerpoint/2012/main" timeZoneBias="-180"/>
      </p:ext>
    </p:extLst>
  </p:cm>
  <p:cm authorId="2" dt="2021-07-04T09:25:31.169" idx="2">
    <p:pos x="3794" y="2066"/>
    <p:text>Mastercard-CrescentRating. Global Muslim Travel Index 2019. Available online: https://www.crescentrating.
com/reports/global-muslim-travel-index-2019.html (accessed on 20 February 2020).</p:text>
    <p:extLst mod="1">
      <p:ext uri="{C676402C-5697-4E1C-873F-D02D1690AC5C}">
        <p15:threadingInfo xmlns:p15="http://schemas.microsoft.com/office/powerpoint/2012/main" timeZoneBias="-180"/>
      </p:ext>
    </p:extLst>
  </p:cm>
  <p:cm authorId="2" dt="2021-07-04T09:26:43.318" idx="3">
    <p:pos x="5153" y="2692"/>
    <p:text>IFSB. Islamic Financial Services Industry Stability Report 2019; Islamic Financial Services Board: Kuala Lumpur,
Malaysia, 2020. Available online: https://www.ifsb.org/ (accessed on 20 February 2020).</p:text>
    <p:extLst mod="1">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812D8-05B9-478E-91BB-1CC5290C3739}"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6D2665B7-2DD3-4282-ADDB-F3195F1661C4}">
      <dgm:prSet phldrT="[Text]"/>
      <dgm:spPr/>
      <dgm:t>
        <a:bodyPr/>
        <a:lstStyle/>
        <a:p>
          <a:r>
            <a:rPr lang="en-US" dirty="0" smtClean="0"/>
            <a:t>For Halal industries, Shariah-compliant financing completes their operational integrity and unlocks new sources of ethical and economically viable funding.</a:t>
          </a:r>
          <a:endParaRPr lang="en-US" dirty="0"/>
        </a:p>
      </dgm:t>
    </dgm:pt>
    <dgm:pt modelId="{23881A50-4504-4AAB-ACC2-B7C0E11ACB1D}" type="parTrans" cxnId="{0C6CDBC1-B313-4BF7-8560-96A29B355EE9}">
      <dgm:prSet/>
      <dgm:spPr/>
      <dgm:t>
        <a:bodyPr/>
        <a:lstStyle/>
        <a:p>
          <a:endParaRPr lang="en-US"/>
        </a:p>
      </dgm:t>
    </dgm:pt>
    <dgm:pt modelId="{0EA22686-459D-4870-B968-600F31627262}" type="sibTrans" cxnId="{0C6CDBC1-B313-4BF7-8560-96A29B355EE9}">
      <dgm:prSet/>
      <dgm:spPr/>
      <dgm:t>
        <a:bodyPr/>
        <a:lstStyle/>
        <a:p>
          <a:endParaRPr lang="en-US"/>
        </a:p>
      </dgm:t>
    </dgm:pt>
    <dgm:pt modelId="{AFAB28EB-ADEA-4FF9-B916-B3DCF9206317}">
      <dgm:prSet phldrT="[Text]"/>
      <dgm:spPr/>
      <dgm:t>
        <a:bodyPr/>
        <a:lstStyle/>
        <a:p>
          <a:r>
            <a:rPr lang="en-US" dirty="0" smtClean="0"/>
            <a:t>For Islamic finance, Shariah-compliant companies get enlisted on the ethical indices series which are widely sought after as alternative asset classes for investments in the world markets.</a:t>
          </a:r>
          <a:endParaRPr lang="en-US" dirty="0"/>
        </a:p>
      </dgm:t>
    </dgm:pt>
    <dgm:pt modelId="{38D28DAD-3FED-48EC-BA5E-2154D89C5119}" type="parTrans" cxnId="{EAD101F3-BC51-45FC-81EC-840D9DCC142A}">
      <dgm:prSet/>
      <dgm:spPr/>
      <dgm:t>
        <a:bodyPr/>
        <a:lstStyle/>
        <a:p>
          <a:endParaRPr lang="en-US"/>
        </a:p>
      </dgm:t>
    </dgm:pt>
    <dgm:pt modelId="{3C2D2EAD-4F5D-4126-8061-1D1646E4BC52}" type="sibTrans" cxnId="{EAD101F3-BC51-45FC-81EC-840D9DCC142A}">
      <dgm:prSet/>
      <dgm:spPr/>
      <dgm:t>
        <a:bodyPr/>
        <a:lstStyle/>
        <a:p>
          <a:endParaRPr lang="en-US"/>
        </a:p>
      </dgm:t>
    </dgm:pt>
    <dgm:pt modelId="{D653D91A-6414-4E58-B83A-4EB8D9599CD4}" type="pres">
      <dgm:prSet presAssocID="{1D2812D8-05B9-478E-91BB-1CC5290C3739}" presName="cycle" presStyleCnt="0">
        <dgm:presLayoutVars>
          <dgm:dir/>
          <dgm:resizeHandles val="exact"/>
        </dgm:presLayoutVars>
      </dgm:prSet>
      <dgm:spPr/>
    </dgm:pt>
    <dgm:pt modelId="{0F34C554-3B8C-434A-96F0-1F38A7906511}" type="pres">
      <dgm:prSet presAssocID="{6D2665B7-2DD3-4282-ADDB-F3195F1661C4}" presName="node" presStyleLbl="node1" presStyleIdx="0" presStyleCnt="2" custScaleX="144481" custScaleY="100104">
        <dgm:presLayoutVars>
          <dgm:bulletEnabled val="1"/>
        </dgm:presLayoutVars>
      </dgm:prSet>
      <dgm:spPr/>
      <dgm:t>
        <a:bodyPr/>
        <a:lstStyle/>
        <a:p>
          <a:endParaRPr lang="en-US"/>
        </a:p>
      </dgm:t>
    </dgm:pt>
    <dgm:pt modelId="{FF9CFA50-0705-4960-A6AC-D6C45BD6B7BB}" type="pres">
      <dgm:prSet presAssocID="{0EA22686-459D-4870-B968-600F31627262}" presName="sibTrans" presStyleLbl="sibTrans2D1" presStyleIdx="0" presStyleCnt="2" custScaleX="56474" custLinFactNeighborX="-1110" custLinFactNeighborY="74900"/>
      <dgm:spPr/>
    </dgm:pt>
    <dgm:pt modelId="{5263BF46-4E96-4BD6-987B-DDFB6D611940}" type="pres">
      <dgm:prSet presAssocID="{0EA22686-459D-4870-B968-600F31627262}" presName="connectorText" presStyleLbl="sibTrans2D1" presStyleIdx="0" presStyleCnt="2"/>
      <dgm:spPr/>
    </dgm:pt>
    <dgm:pt modelId="{D3ACF449-56B7-4E02-8892-ED1B603F2154}" type="pres">
      <dgm:prSet presAssocID="{AFAB28EB-ADEA-4FF9-B916-B3DCF9206317}" presName="node" presStyleLbl="node1" presStyleIdx="1" presStyleCnt="2" custScaleX="156649" custScaleY="100104">
        <dgm:presLayoutVars>
          <dgm:bulletEnabled val="1"/>
        </dgm:presLayoutVars>
      </dgm:prSet>
      <dgm:spPr/>
      <dgm:t>
        <a:bodyPr/>
        <a:lstStyle/>
        <a:p>
          <a:endParaRPr lang="en-US"/>
        </a:p>
      </dgm:t>
    </dgm:pt>
    <dgm:pt modelId="{55A1F2E6-AD04-4C9B-80A2-2DB4A77A4E62}" type="pres">
      <dgm:prSet presAssocID="{3C2D2EAD-4F5D-4126-8061-1D1646E4BC52}" presName="sibTrans" presStyleLbl="sibTrans2D1" presStyleIdx="1" presStyleCnt="2" custScaleX="52581" custLinFactNeighborX="-2590" custLinFactNeighborY="-84370"/>
      <dgm:spPr/>
    </dgm:pt>
    <dgm:pt modelId="{45D98698-EC84-498A-9A59-58867022D6D5}" type="pres">
      <dgm:prSet presAssocID="{3C2D2EAD-4F5D-4126-8061-1D1646E4BC52}" presName="connectorText" presStyleLbl="sibTrans2D1" presStyleIdx="1" presStyleCnt="2"/>
      <dgm:spPr/>
    </dgm:pt>
  </dgm:ptLst>
  <dgm:cxnLst>
    <dgm:cxn modelId="{154A9D8D-377E-460C-BC6A-B8CD2B368A8C}" type="presOf" srcId="{6D2665B7-2DD3-4282-ADDB-F3195F1661C4}" destId="{0F34C554-3B8C-434A-96F0-1F38A7906511}" srcOrd="0" destOrd="0" presId="urn:microsoft.com/office/officeart/2005/8/layout/cycle2"/>
    <dgm:cxn modelId="{997220C6-2882-429C-85CD-BE8B91481CB2}" type="presOf" srcId="{3C2D2EAD-4F5D-4126-8061-1D1646E4BC52}" destId="{45D98698-EC84-498A-9A59-58867022D6D5}" srcOrd="1" destOrd="0" presId="urn:microsoft.com/office/officeart/2005/8/layout/cycle2"/>
    <dgm:cxn modelId="{0C6CDBC1-B313-4BF7-8560-96A29B355EE9}" srcId="{1D2812D8-05B9-478E-91BB-1CC5290C3739}" destId="{6D2665B7-2DD3-4282-ADDB-F3195F1661C4}" srcOrd="0" destOrd="0" parTransId="{23881A50-4504-4AAB-ACC2-B7C0E11ACB1D}" sibTransId="{0EA22686-459D-4870-B968-600F31627262}"/>
    <dgm:cxn modelId="{0E72DE70-3F9C-4C6B-B60A-D66C5CAD0DE8}" type="presOf" srcId="{AFAB28EB-ADEA-4FF9-B916-B3DCF9206317}" destId="{D3ACF449-56B7-4E02-8892-ED1B603F2154}" srcOrd="0" destOrd="0" presId="urn:microsoft.com/office/officeart/2005/8/layout/cycle2"/>
    <dgm:cxn modelId="{D88F148A-427C-42EC-83FE-859950BBB0F8}" type="presOf" srcId="{3C2D2EAD-4F5D-4126-8061-1D1646E4BC52}" destId="{55A1F2E6-AD04-4C9B-80A2-2DB4A77A4E62}" srcOrd="0" destOrd="0" presId="urn:microsoft.com/office/officeart/2005/8/layout/cycle2"/>
    <dgm:cxn modelId="{3FCF842A-EBA2-48AC-A42F-7F92DC2F0CA5}" type="presOf" srcId="{0EA22686-459D-4870-B968-600F31627262}" destId="{5263BF46-4E96-4BD6-987B-DDFB6D611940}" srcOrd="1" destOrd="0" presId="urn:microsoft.com/office/officeart/2005/8/layout/cycle2"/>
    <dgm:cxn modelId="{EAD101F3-BC51-45FC-81EC-840D9DCC142A}" srcId="{1D2812D8-05B9-478E-91BB-1CC5290C3739}" destId="{AFAB28EB-ADEA-4FF9-B916-B3DCF9206317}" srcOrd="1" destOrd="0" parTransId="{38D28DAD-3FED-48EC-BA5E-2154D89C5119}" sibTransId="{3C2D2EAD-4F5D-4126-8061-1D1646E4BC52}"/>
    <dgm:cxn modelId="{6DC1DB1C-A3A2-4A0D-889F-92D7DBA7FE1C}" type="presOf" srcId="{1D2812D8-05B9-478E-91BB-1CC5290C3739}" destId="{D653D91A-6414-4E58-B83A-4EB8D9599CD4}" srcOrd="0" destOrd="0" presId="urn:microsoft.com/office/officeart/2005/8/layout/cycle2"/>
    <dgm:cxn modelId="{2EB5FCF7-73FA-41A2-BAF2-BD0FD03D9F87}" type="presOf" srcId="{0EA22686-459D-4870-B968-600F31627262}" destId="{FF9CFA50-0705-4960-A6AC-D6C45BD6B7BB}" srcOrd="0" destOrd="0" presId="urn:microsoft.com/office/officeart/2005/8/layout/cycle2"/>
    <dgm:cxn modelId="{26DD512E-F75C-4D48-A64B-7E9696322A47}" type="presParOf" srcId="{D653D91A-6414-4E58-B83A-4EB8D9599CD4}" destId="{0F34C554-3B8C-434A-96F0-1F38A7906511}" srcOrd="0" destOrd="0" presId="urn:microsoft.com/office/officeart/2005/8/layout/cycle2"/>
    <dgm:cxn modelId="{FEF76062-E7B1-4F74-A518-057DFC4D84BC}" type="presParOf" srcId="{D653D91A-6414-4E58-B83A-4EB8D9599CD4}" destId="{FF9CFA50-0705-4960-A6AC-D6C45BD6B7BB}" srcOrd="1" destOrd="0" presId="urn:microsoft.com/office/officeart/2005/8/layout/cycle2"/>
    <dgm:cxn modelId="{38C1369C-C91E-45D4-BC6F-13BF92EC2F1C}" type="presParOf" srcId="{FF9CFA50-0705-4960-A6AC-D6C45BD6B7BB}" destId="{5263BF46-4E96-4BD6-987B-DDFB6D611940}" srcOrd="0" destOrd="0" presId="urn:microsoft.com/office/officeart/2005/8/layout/cycle2"/>
    <dgm:cxn modelId="{ABC84824-52A3-4202-9CB4-E1124EA9D01E}" type="presParOf" srcId="{D653D91A-6414-4E58-B83A-4EB8D9599CD4}" destId="{D3ACF449-56B7-4E02-8892-ED1B603F2154}" srcOrd="2" destOrd="0" presId="urn:microsoft.com/office/officeart/2005/8/layout/cycle2"/>
    <dgm:cxn modelId="{9B606894-B1B0-464F-8B5B-95F3496C9BB2}" type="presParOf" srcId="{D653D91A-6414-4E58-B83A-4EB8D9599CD4}" destId="{55A1F2E6-AD04-4C9B-80A2-2DB4A77A4E62}" srcOrd="3" destOrd="0" presId="urn:microsoft.com/office/officeart/2005/8/layout/cycle2"/>
    <dgm:cxn modelId="{B3752C99-DCBE-4E65-9A72-967F7C79A07F}" type="presParOf" srcId="{55A1F2E6-AD04-4C9B-80A2-2DB4A77A4E62}" destId="{45D98698-EC84-498A-9A59-58867022D6D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DF51B-48BE-42D3-BC97-329F7CDFADD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CB8B707-7D42-4E6C-8812-7DFFA08B0C7B}">
      <dgm:prSet phldrT="[Text]"/>
      <dgm:spPr/>
      <dgm:t>
        <a:bodyPr/>
        <a:lstStyle/>
        <a:p>
          <a:r>
            <a:rPr lang="en-US" dirty="0" smtClean="0"/>
            <a:t>HALAL INDUSTRY FINANCIAL NEED </a:t>
          </a:r>
          <a:endParaRPr lang="en-US" dirty="0"/>
        </a:p>
      </dgm:t>
    </dgm:pt>
    <dgm:pt modelId="{8C4F24CF-F9CC-438B-A0FE-603E475DC120}" type="parTrans" cxnId="{039FFFF2-1B23-468E-ADE8-05301029CEF1}">
      <dgm:prSet/>
      <dgm:spPr/>
      <dgm:t>
        <a:bodyPr/>
        <a:lstStyle/>
        <a:p>
          <a:endParaRPr lang="en-US"/>
        </a:p>
      </dgm:t>
    </dgm:pt>
    <dgm:pt modelId="{E67838B1-306A-4715-BB89-DC9CF57F69E9}" type="sibTrans" cxnId="{039FFFF2-1B23-468E-ADE8-05301029CEF1}">
      <dgm:prSet/>
      <dgm:spPr/>
      <dgm:t>
        <a:bodyPr/>
        <a:lstStyle/>
        <a:p>
          <a:endParaRPr lang="en-US"/>
        </a:p>
      </dgm:t>
    </dgm:pt>
    <dgm:pt modelId="{73D4200C-6E72-4B14-ABD0-1149B14E856D}">
      <dgm:prSet phldrT="[Text]"/>
      <dgm:spPr/>
      <dgm:t>
        <a:bodyPr/>
        <a:lstStyle/>
        <a:p>
          <a:r>
            <a:rPr lang="en-US" dirty="0" smtClean="0"/>
            <a:t>TRADE FINANCING </a:t>
          </a:r>
          <a:endParaRPr lang="en-US" dirty="0"/>
        </a:p>
      </dgm:t>
    </dgm:pt>
    <dgm:pt modelId="{07D934A6-E5B2-462F-A7D9-C3231A025049}" type="parTrans" cxnId="{703CA948-F9E1-49D6-B0ED-7278FF7873BF}">
      <dgm:prSet/>
      <dgm:spPr/>
      <dgm:t>
        <a:bodyPr/>
        <a:lstStyle/>
        <a:p>
          <a:endParaRPr lang="en-US"/>
        </a:p>
      </dgm:t>
    </dgm:pt>
    <dgm:pt modelId="{8243BD5F-F8CF-45BD-B067-FC03C84F7A4D}" type="sibTrans" cxnId="{703CA948-F9E1-49D6-B0ED-7278FF7873BF}">
      <dgm:prSet/>
      <dgm:spPr/>
      <dgm:t>
        <a:bodyPr/>
        <a:lstStyle/>
        <a:p>
          <a:endParaRPr lang="en-US"/>
        </a:p>
      </dgm:t>
    </dgm:pt>
    <dgm:pt modelId="{C63CCC3C-F99B-4344-8B37-9907AC4D1A17}">
      <dgm:prSet phldrT="[Text]"/>
      <dgm:spPr/>
      <dgm:t>
        <a:bodyPr/>
        <a:lstStyle/>
        <a:p>
          <a:r>
            <a:rPr lang="en-US" dirty="0" smtClean="0"/>
            <a:t>CAPITAL INVESTMENT &amp;WORKING CAPITAL </a:t>
          </a:r>
          <a:endParaRPr lang="en-US" dirty="0"/>
        </a:p>
      </dgm:t>
    </dgm:pt>
    <dgm:pt modelId="{7C5BEB53-5DEB-4852-A3B0-6590BBCDBA73}" type="parTrans" cxnId="{4E73718C-E669-4C0A-BC49-B26014363EBF}">
      <dgm:prSet/>
      <dgm:spPr/>
      <dgm:t>
        <a:bodyPr/>
        <a:lstStyle/>
        <a:p>
          <a:endParaRPr lang="en-US"/>
        </a:p>
      </dgm:t>
    </dgm:pt>
    <dgm:pt modelId="{C76923F7-7168-4493-9B9D-B8F4FD8A5E6B}" type="sibTrans" cxnId="{4E73718C-E669-4C0A-BC49-B26014363EBF}">
      <dgm:prSet/>
      <dgm:spPr/>
      <dgm:t>
        <a:bodyPr/>
        <a:lstStyle/>
        <a:p>
          <a:endParaRPr lang="en-US"/>
        </a:p>
      </dgm:t>
    </dgm:pt>
    <dgm:pt modelId="{FF03FB48-5362-42FD-890C-4DA22D39D03F}">
      <dgm:prSet phldrT="[Text]"/>
      <dgm:spPr/>
      <dgm:t>
        <a:bodyPr/>
        <a:lstStyle/>
        <a:p>
          <a:r>
            <a:rPr lang="en-US" dirty="0" smtClean="0"/>
            <a:t>RISK MANAGEMENT AND HEDGING PRODUCT</a:t>
          </a:r>
          <a:endParaRPr lang="en-US" dirty="0"/>
        </a:p>
      </dgm:t>
    </dgm:pt>
    <dgm:pt modelId="{CEAF12AA-E38E-46ED-A83E-30C98B625641}" type="parTrans" cxnId="{F9033D96-2DE0-4554-9AB9-7187FE6CF023}">
      <dgm:prSet/>
      <dgm:spPr/>
      <dgm:t>
        <a:bodyPr/>
        <a:lstStyle/>
        <a:p>
          <a:endParaRPr lang="en-US"/>
        </a:p>
      </dgm:t>
    </dgm:pt>
    <dgm:pt modelId="{A4DE8BF6-687F-4B11-9692-ABBF15CE7978}" type="sibTrans" cxnId="{F9033D96-2DE0-4554-9AB9-7187FE6CF023}">
      <dgm:prSet/>
      <dgm:spPr/>
      <dgm:t>
        <a:bodyPr/>
        <a:lstStyle/>
        <a:p>
          <a:endParaRPr lang="en-US"/>
        </a:p>
      </dgm:t>
    </dgm:pt>
    <dgm:pt modelId="{9C124233-78BF-4106-AA38-03600F082791}">
      <dgm:prSet phldrT="[Text]"/>
      <dgm:spPr/>
      <dgm:t>
        <a:bodyPr/>
        <a:lstStyle/>
        <a:p>
          <a:r>
            <a:rPr lang="en-US" dirty="0" smtClean="0"/>
            <a:t>LIQUIDIT MANAGEMENT FOR FINANCIAL INSTITUTION </a:t>
          </a:r>
          <a:endParaRPr lang="en-US" dirty="0"/>
        </a:p>
      </dgm:t>
    </dgm:pt>
    <dgm:pt modelId="{A9A68E0C-2DFF-449E-93BE-8FE5F597428E}" type="parTrans" cxnId="{A19DEF89-D8D8-4863-995C-46AC7C2B4608}">
      <dgm:prSet/>
      <dgm:spPr/>
      <dgm:t>
        <a:bodyPr/>
        <a:lstStyle/>
        <a:p>
          <a:endParaRPr lang="en-US"/>
        </a:p>
      </dgm:t>
    </dgm:pt>
    <dgm:pt modelId="{8F09C6B3-0E47-4DE7-8CE0-BBDB175574D9}" type="sibTrans" cxnId="{A19DEF89-D8D8-4863-995C-46AC7C2B4608}">
      <dgm:prSet/>
      <dgm:spPr/>
      <dgm:t>
        <a:bodyPr/>
        <a:lstStyle/>
        <a:p>
          <a:endParaRPr lang="en-US"/>
        </a:p>
      </dgm:t>
    </dgm:pt>
    <dgm:pt modelId="{9D536C6B-BCDA-4C77-B365-D8CEB4D692D5}" type="pres">
      <dgm:prSet presAssocID="{FE3DF51B-48BE-42D3-BC97-329F7CDFADD8}" presName="diagram" presStyleCnt="0">
        <dgm:presLayoutVars>
          <dgm:chMax val="1"/>
          <dgm:dir/>
          <dgm:animLvl val="ctr"/>
          <dgm:resizeHandles val="exact"/>
        </dgm:presLayoutVars>
      </dgm:prSet>
      <dgm:spPr/>
    </dgm:pt>
    <dgm:pt modelId="{67FF9A43-BCFC-4727-ACDB-9FE8EE41EA03}" type="pres">
      <dgm:prSet presAssocID="{FE3DF51B-48BE-42D3-BC97-329F7CDFADD8}" presName="matrix" presStyleCnt="0"/>
      <dgm:spPr/>
    </dgm:pt>
    <dgm:pt modelId="{BB956205-604D-4936-A008-5A8B07402879}" type="pres">
      <dgm:prSet presAssocID="{FE3DF51B-48BE-42D3-BC97-329F7CDFADD8}" presName="tile1" presStyleLbl="node1" presStyleIdx="0" presStyleCnt="4"/>
      <dgm:spPr/>
    </dgm:pt>
    <dgm:pt modelId="{170BE0BC-1879-4AEF-9B32-56F9A81A276D}" type="pres">
      <dgm:prSet presAssocID="{FE3DF51B-48BE-42D3-BC97-329F7CDFADD8}" presName="tile1text" presStyleLbl="node1" presStyleIdx="0" presStyleCnt="4">
        <dgm:presLayoutVars>
          <dgm:chMax val="0"/>
          <dgm:chPref val="0"/>
          <dgm:bulletEnabled val="1"/>
        </dgm:presLayoutVars>
      </dgm:prSet>
      <dgm:spPr/>
    </dgm:pt>
    <dgm:pt modelId="{858427DA-ECF0-4A2E-8CFE-9D9AB4A21683}" type="pres">
      <dgm:prSet presAssocID="{FE3DF51B-48BE-42D3-BC97-329F7CDFADD8}" presName="tile2" presStyleLbl="node1" presStyleIdx="1" presStyleCnt="4"/>
      <dgm:spPr/>
      <dgm:t>
        <a:bodyPr/>
        <a:lstStyle/>
        <a:p>
          <a:endParaRPr lang="en-US"/>
        </a:p>
      </dgm:t>
    </dgm:pt>
    <dgm:pt modelId="{4B4E72E3-30C1-4516-8DA2-F5706959C50D}" type="pres">
      <dgm:prSet presAssocID="{FE3DF51B-48BE-42D3-BC97-329F7CDFADD8}" presName="tile2text" presStyleLbl="node1" presStyleIdx="1" presStyleCnt="4">
        <dgm:presLayoutVars>
          <dgm:chMax val="0"/>
          <dgm:chPref val="0"/>
          <dgm:bulletEnabled val="1"/>
        </dgm:presLayoutVars>
      </dgm:prSet>
      <dgm:spPr/>
      <dgm:t>
        <a:bodyPr/>
        <a:lstStyle/>
        <a:p>
          <a:endParaRPr lang="en-US"/>
        </a:p>
      </dgm:t>
    </dgm:pt>
    <dgm:pt modelId="{4079C20F-100E-45EE-825E-B0CEAF7B2FD9}" type="pres">
      <dgm:prSet presAssocID="{FE3DF51B-48BE-42D3-BC97-329F7CDFADD8}" presName="tile3" presStyleLbl="node1" presStyleIdx="2" presStyleCnt="4"/>
      <dgm:spPr/>
    </dgm:pt>
    <dgm:pt modelId="{DA3F1519-2F01-45FB-B89E-EC2A60F20576}" type="pres">
      <dgm:prSet presAssocID="{FE3DF51B-48BE-42D3-BC97-329F7CDFADD8}" presName="tile3text" presStyleLbl="node1" presStyleIdx="2" presStyleCnt="4">
        <dgm:presLayoutVars>
          <dgm:chMax val="0"/>
          <dgm:chPref val="0"/>
          <dgm:bulletEnabled val="1"/>
        </dgm:presLayoutVars>
      </dgm:prSet>
      <dgm:spPr/>
    </dgm:pt>
    <dgm:pt modelId="{C570B59E-1BAA-4AAB-BB7A-8EEB7EB12001}" type="pres">
      <dgm:prSet presAssocID="{FE3DF51B-48BE-42D3-BC97-329F7CDFADD8}" presName="tile4" presStyleLbl="node1" presStyleIdx="3" presStyleCnt="4"/>
      <dgm:spPr/>
      <dgm:t>
        <a:bodyPr/>
        <a:lstStyle/>
        <a:p>
          <a:endParaRPr lang="en-US"/>
        </a:p>
      </dgm:t>
    </dgm:pt>
    <dgm:pt modelId="{4FA28D2F-9CD2-43A1-A6D9-7009EC1E2A4C}" type="pres">
      <dgm:prSet presAssocID="{FE3DF51B-48BE-42D3-BC97-329F7CDFADD8}" presName="tile4text" presStyleLbl="node1" presStyleIdx="3" presStyleCnt="4">
        <dgm:presLayoutVars>
          <dgm:chMax val="0"/>
          <dgm:chPref val="0"/>
          <dgm:bulletEnabled val="1"/>
        </dgm:presLayoutVars>
      </dgm:prSet>
      <dgm:spPr/>
      <dgm:t>
        <a:bodyPr/>
        <a:lstStyle/>
        <a:p>
          <a:endParaRPr lang="en-US"/>
        </a:p>
      </dgm:t>
    </dgm:pt>
    <dgm:pt modelId="{55F81E63-F164-48F6-86D1-10DDB2DAC394}" type="pres">
      <dgm:prSet presAssocID="{FE3DF51B-48BE-42D3-BC97-329F7CDFADD8}" presName="centerTile" presStyleLbl="fgShp" presStyleIdx="0" presStyleCnt="1">
        <dgm:presLayoutVars>
          <dgm:chMax val="0"/>
          <dgm:chPref val="0"/>
        </dgm:presLayoutVars>
      </dgm:prSet>
      <dgm:spPr/>
    </dgm:pt>
  </dgm:ptLst>
  <dgm:cxnLst>
    <dgm:cxn modelId="{039FFFF2-1B23-468E-ADE8-05301029CEF1}" srcId="{FE3DF51B-48BE-42D3-BC97-329F7CDFADD8}" destId="{2CB8B707-7D42-4E6C-8812-7DFFA08B0C7B}" srcOrd="0" destOrd="0" parTransId="{8C4F24CF-F9CC-438B-A0FE-603E475DC120}" sibTransId="{E67838B1-306A-4715-BB89-DC9CF57F69E9}"/>
    <dgm:cxn modelId="{FE2C5766-A612-4033-A709-3BD7FFFD9C6B}" type="presOf" srcId="{9C124233-78BF-4106-AA38-03600F082791}" destId="{4FA28D2F-9CD2-43A1-A6D9-7009EC1E2A4C}" srcOrd="1" destOrd="0" presId="urn:microsoft.com/office/officeart/2005/8/layout/matrix1"/>
    <dgm:cxn modelId="{4E73718C-E669-4C0A-BC49-B26014363EBF}" srcId="{2CB8B707-7D42-4E6C-8812-7DFFA08B0C7B}" destId="{C63CCC3C-F99B-4344-8B37-9907AC4D1A17}" srcOrd="1" destOrd="0" parTransId="{7C5BEB53-5DEB-4852-A3B0-6590BBCDBA73}" sibTransId="{C76923F7-7168-4493-9B9D-B8F4FD8A5E6B}"/>
    <dgm:cxn modelId="{D2F463E0-E323-48EE-89E1-B9503CAEE960}" type="presOf" srcId="{9C124233-78BF-4106-AA38-03600F082791}" destId="{C570B59E-1BAA-4AAB-BB7A-8EEB7EB12001}" srcOrd="0" destOrd="0" presId="urn:microsoft.com/office/officeart/2005/8/layout/matrix1"/>
    <dgm:cxn modelId="{4EF22AB8-ADE7-46E4-A147-7061E931340E}" type="presOf" srcId="{C63CCC3C-F99B-4344-8B37-9907AC4D1A17}" destId="{858427DA-ECF0-4A2E-8CFE-9D9AB4A21683}" srcOrd="0" destOrd="0" presId="urn:microsoft.com/office/officeart/2005/8/layout/matrix1"/>
    <dgm:cxn modelId="{FF96D6CF-CC90-4068-A2C6-C034382F8771}" type="presOf" srcId="{FE3DF51B-48BE-42D3-BC97-329F7CDFADD8}" destId="{9D536C6B-BCDA-4C77-B365-D8CEB4D692D5}" srcOrd="0" destOrd="0" presId="urn:microsoft.com/office/officeart/2005/8/layout/matrix1"/>
    <dgm:cxn modelId="{703CA948-F9E1-49D6-B0ED-7278FF7873BF}" srcId="{2CB8B707-7D42-4E6C-8812-7DFFA08B0C7B}" destId="{73D4200C-6E72-4B14-ABD0-1149B14E856D}" srcOrd="0" destOrd="0" parTransId="{07D934A6-E5B2-462F-A7D9-C3231A025049}" sibTransId="{8243BD5F-F8CF-45BD-B067-FC03C84F7A4D}"/>
    <dgm:cxn modelId="{E65EEA15-BADD-46E5-8F72-E13EF3C97034}" type="presOf" srcId="{2CB8B707-7D42-4E6C-8812-7DFFA08B0C7B}" destId="{55F81E63-F164-48F6-86D1-10DDB2DAC394}" srcOrd="0" destOrd="0" presId="urn:microsoft.com/office/officeart/2005/8/layout/matrix1"/>
    <dgm:cxn modelId="{398BC40F-71B4-40A7-B90C-B6C7D5A6D39D}" type="presOf" srcId="{73D4200C-6E72-4B14-ABD0-1149B14E856D}" destId="{170BE0BC-1879-4AEF-9B32-56F9A81A276D}" srcOrd="1" destOrd="0" presId="urn:microsoft.com/office/officeart/2005/8/layout/matrix1"/>
    <dgm:cxn modelId="{F9033D96-2DE0-4554-9AB9-7187FE6CF023}" srcId="{2CB8B707-7D42-4E6C-8812-7DFFA08B0C7B}" destId="{FF03FB48-5362-42FD-890C-4DA22D39D03F}" srcOrd="2" destOrd="0" parTransId="{CEAF12AA-E38E-46ED-A83E-30C98B625641}" sibTransId="{A4DE8BF6-687F-4B11-9692-ABBF15CE7978}"/>
    <dgm:cxn modelId="{A19DEF89-D8D8-4863-995C-46AC7C2B4608}" srcId="{2CB8B707-7D42-4E6C-8812-7DFFA08B0C7B}" destId="{9C124233-78BF-4106-AA38-03600F082791}" srcOrd="3" destOrd="0" parTransId="{A9A68E0C-2DFF-449E-93BE-8FE5F597428E}" sibTransId="{8F09C6B3-0E47-4DE7-8CE0-BBDB175574D9}"/>
    <dgm:cxn modelId="{09E0AD9D-1545-4F66-B88F-218C5FC91C90}" type="presOf" srcId="{73D4200C-6E72-4B14-ABD0-1149B14E856D}" destId="{BB956205-604D-4936-A008-5A8B07402879}" srcOrd="0" destOrd="0" presId="urn:microsoft.com/office/officeart/2005/8/layout/matrix1"/>
    <dgm:cxn modelId="{947DA108-F0DB-466E-A4B7-481329C99D87}" type="presOf" srcId="{FF03FB48-5362-42FD-890C-4DA22D39D03F}" destId="{4079C20F-100E-45EE-825E-B0CEAF7B2FD9}" srcOrd="0" destOrd="0" presId="urn:microsoft.com/office/officeart/2005/8/layout/matrix1"/>
    <dgm:cxn modelId="{AFB67C90-0694-455E-BC20-B290C13EF384}" type="presOf" srcId="{FF03FB48-5362-42FD-890C-4DA22D39D03F}" destId="{DA3F1519-2F01-45FB-B89E-EC2A60F20576}" srcOrd="1" destOrd="0" presId="urn:microsoft.com/office/officeart/2005/8/layout/matrix1"/>
    <dgm:cxn modelId="{CA80F2FE-FE95-4A40-872B-8751793BACB9}" type="presOf" srcId="{C63CCC3C-F99B-4344-8B37-9907AC4D1A17}" destId="{4B4E72E3-30C1-4516-8DA2-F5706959C50D}" srcOrd="1" destOrd="0" presId="urn:microsoft.com/office/officeart/2005/8/layout/matrix1"/>
    <dgm:cxn modelId="{BCA072B0-CE4D-4A97-AFAC-D96282A113E5}" type="presParOf" srcId="{9D536C6B-BCDA-4C77-B365-D8CEB4D692D5}" destId="{67FF9A43-BCFC-4727-ACDB-9FE8EE41EA03}" srcOrd="0" destOrd="0" presId="urn:microsoft.com/office/officeart/2005/8/layout/matrix1"/>
    <dgm:cxn modelId="{ADE6B409-D97D-4650-AE15-8F3FE5D329F3}" type="presParOf" srcId="{67FF9A43-BCFC-4727-ACDB-9FE8EE41EA03}" destId="{BB956205-604D-4936-A008-5A8B07402879}" srcOrd="0" destOrd="0" presId="urn:microsoft.com/office/officeart/2005/8/layout/matrix1"/>
    <dgm:cxn modelId="{97E60025-FF12-4542-BB90-F653C5D30B9B}" type="presParOf" srcId="{67FF9A43-BCFC-4727-ACDB-9FE8EE41EA03}" destId="{170BE0BC-1879-4AEF-9B32-56F9A81A276D}" srcOrd="1" destOrd="0" presId="urn:microsoft.com/office/officeart/2005/8/layout/matrix1"/>
    <dgm:cxn modelId="{6BF8DC18-B519-4426-AA91-EF2AA67438E2}" type="presParOf" srcId="{67FF9A43-BCFC-4727-ACDB-9FE8EE41EA03}" destId="{858427DA-ECF0-4A2E-8CFE-9D9AB4A21683}" srcOrd="2" destOrd="0" presId="urn:microsoft.com/office/officeart/2005/8/layout/matrix1"/>
    <dgm:cxn modelId="{E9CD4358-BB07-4E84-AA00-FC7D8303ECA7}" type="presParOf" srcId="{67FF9A43-BCFC-4727-ACDB-9FE8EE41EA03}" destId="{4B4E72E3-30C1-4516-8DA2-F5706959C50D}" srcOrd="3" destOrd="0" presId="urn:microsoft.com/office/officeart/2005/8/layout/matrix1"/>
    <dgm:cxn modelId="{CE9C4C61-2262-48F1-B0C8-D73EF28D003E}" type="presParOf" srcId="{67FF9A43-BCFC-4727-ACDB-9FE8EE41EA03}" destId="{4079C20F-100E-45EE-825E-B0CEAF7B2FD9}" srcOrd="4" destOrd="0" presId="urn:microsoft.com/office/officeart/2005/8/layout/matrix1"/>
    <dgm:cxn modelId="{F99FA39D-1AE5-4363-817D-70E0EDD01919}" type="presParOf" srcId="{67FF9A43-BCFC-4727-ACDB-9FE8EE41EA03}" destId="{DA3F1519-2F01-45FB-B89E-EC2A60F20576}" srcOrd="5" destOrd="0" presId="urn:microsoft.com/office/officeart/2005/8/layout/matrix1"/>
    <dgm:cxn modelId="{14FB70B9-CDF1-4A74-9427-49DCD607E218}" type="presParOf" srcId="{67FF9A43-BCFC-4727-ACDB-9FE8EE41EA03}" destId="{C570B59E-1BAA-4AAB-BB7A-8EEB7EB12001}" srcOrd="6" destOrd="0" presId="urn:microsoft.com/office/officeart/2005/8/layout/matrix1"/>
    <dgm:cxn modelId="{15CED1E2-4146-4614-9D9E-AED8EAF2796D}" type="presParOf" srcId="{67FF9A43-BCFC-4727-ACDB-9FE8EE41EA03}" destId="{4FA28D2F-9CD2-43A1-A6D9-7009EC1E2A4C}" srcOrd="7" destOrd="0" presId="urn:microsoft.com/office/officeart/2005/8/layout/matrix1"/>
    <dgm:cxn modelId="{929AA0AF-7AB8-447E-82C5-EF9864323AF6}" type="presParOf" srcId="{9D536C6B-BCDA-4C77-B365-D8CEB4D692D5}" destId="{55F81E63-F164-48F6-86D1-10DDB2DAC39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C554-3B8C-434A-96F0-1F38A7906511}">
      <dsp:nvSpPr>
        <dsp:cNvPr id="0" name=""/>
        <dsp:cNvSpPr/>
      </dsp:nvSpPr>
      <dsp:spPr>
        <a:xfrm>
          <a:off x="-861896" y="6"/>
          <a:ext cx="4942211" cy="342422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For Halal industries, Shariah-compliant financing completes their operational integrity and unlocks new sources of ethical and economically viable funding.</a:t>
          </a:r>
          <a:endParaRPr lang="en-US" sz="2500" kern="1200" dirty="0"/>
        </a:p>
      </dsp:txBody>
      <dsp:txXfrm>
        <a:off x="-138126" y="501472"/>
        <a:ext cx="3494671" cy="2421291"/>
      </dsp:txXfrm>
    </dsp:sp>
    <dsp:sp modelId="{FF9CFA50-0705-4960-A6AC-D6C45BD6B7BB}">
      <dsp:nvSpPr>
        <dsp:cNvPr id="0" name=""/>
        <dsp:cNvSpPr/>
      </dsp:nvSpPr>
      <dsp:spPr>
        <a:xfrm rot="21487461">
          <a:off x="4139499" y="-396831"/>
          <a:ext cx="1517003" cy="11544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139592" y="-160268"/>
        <a:ext cx="1170661" cy="692684"/>
      </dsp:txXfrm>
    </dsp:sp>
    <dsp:sp modelId="{D3ACF449-56B7-4E02-8892-ED1B603F2154}">
      <dsp:nvSpPr>
        <dsp:cNvPr id="0" name=""/>
        <dsp:cNvSpPr/>
      </dsp:nvSpPr>
      <dsp:spPr>
        <a:xfrm>
          <a:off x="5866657" y="6"/>
          <a:ext cx="5358438" cy="3424223"/>
        </a:xfrm>
        <a:prstGeom prst="ellipse">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For Islamic finance, Shariah-compliant companies get enlisted on the ethical indices series which are widely sought after as alternative asset classes for investments in the world markets.</a:t>
          </a:r>
          <a:endParaRPr lang="en-US" sz="2500" kern="1200" dirty="0"/>
        </a:p>
      </dsp:txBody>
      <dsp:txXfrm>
        <a:off x="6651382" y="501472"/>
        <a:ext cx="3788988" cy="2421291"/>
      </dsp:txXfrm>
    </dsp:sp>
    <dsp:sp modelId="{55A1F2E6-AD04-4C9B-80A2-2DB4A77A4E62}">
      <dsp:nvSpPr>
        <dsp:cNvPr id="0" name=""/>
        <dsp:cNvSpPr/>
      </dsp:nvSpPr>
      <dsp:spPr>
        <a:xfrm rot="10912539">
          <a:off x="4303998" y="2562241"/>
          <a:ext cx="1412429" cy="1154474"/>
        </a:xfrm>
        <a:prstGeom prst="rightArrow">
          <a:avLst>
            <a:gd name="adj1" fmla="val 60000"/>
            <a:gd name="adj2" fmla="val 50000"/>
          </a:avLst>
        </a:prstGeom>
        <a:solidFill>
          <a:schemeClr val="accent5">
            <a:hueOff val="15387812"/>
            <a:satOff val="-5496"/>
            <a:lumOff val="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650247" y="2798804"/>
        <a:ext cx="1066087" cy="692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56205-604D-4936-A008-5A8B07402879}">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TRADE FINANCING </a:t>
          </a:r>
          <a:endParaRPr lang="en-US" sz="2400" kern="1200" dirty="0"/>
        </a:p>
      </dsp:txBody>
      <dsp:txXfrm rot="5400000">
        <a:off x="-1" y="1"/>
        <a:ext cx="4064000" cy="2032000"/>
      </dsp:txXfrm>
    </dsp:sp>
    <dsp:sp modelId="{858427DA-ECF0-4A2E-8CFE-9D9AB4A21683}">
      <dsp:nvSpPr>
        <dsp:cNvPr id="0" name=""/>
        <dsp:cNvSpPr/>
      </dsp:nvSpPr>
      <dsp:spPr>
        <a:xfrm>
          <a:off x="4064000" y="0"/>
          <a:ext cx="4064000" cy="2709333"/>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CAPITAL INVESTMENT &amp;WORKING CAPITAL </a:t>
          </a:r>
          <a:endParaRPr lang="en-US" sz="2400" kern="1200" dirty="0"/>
        </a:p>
      </dsp:txBody>
      <dsp:txXfrm>
        <a:off x="4064000" y="0"/>
        <a:ext cx="4064000" cy="2032000"/>
      </dsp:txXfrm>
    </dsp:sp>
    <dsp:sp modelId="{4079C20F-100E-45EE-825E-B0CEAF7B2FD9}">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RISK MANAGEMENT AND HEDGING PRODUCT</a:t>
          </a:r>
          <a:endParaRPr lang="en-US" sz="2400" kern="1200" dirty="0"/>
        </a:p>
      </dsp:txBody>
      <dsp:txXfrm rot="10800000">
        <a:off x="0" y="3386666"/>
        <a:ext cx="4064000" cy="2032000"/>
      </dsp:txXfrm>
    </dsp:sp>
    <dsp:sp modelId="{C570B59E-1BAA-4AAB-BB7A-8EEB7EB12001}">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LIQUIDIT MANAGEMENT FOR FINANCIAL INSTITUTION </a:t>
          </a:r>
          <a:endParaRPr lang="en-US" sz="2400" kern="1200" dirty="0"/>
        </a:p>
      </dsp:txBody>
      <dsp:txXfrm rot="-5400000">
        <a:off x="4063999" y="3386666"/>
        <a:ext cx="4064000" cy="2032000"/>
      </dsp:txXfrm>
    </dsp:sp>
    <dsp:sp modelId="{55F81E63-F164-48F6-86D1-10DDB2DAC394}">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HALAL INDUSTRY FINANCIAL NEED </a:t>
          </a:r>
          <a:endParaRPr lang="en-US" sz="2400" kern="1200" dirty="0"/>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614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97483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50813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999942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60148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7/7/2021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307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7/7/2021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575824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8121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796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058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420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87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304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939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EDE50D6-574B-40AF-946F-D52A04ADE379}" type="datetime1">
              <a:rPr lang="en-US" smtClean="0"/>
              <a:t>7/7/2021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775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2385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047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D291B17-9318-49DB-B28B-6E5994AE9581}" type="datetime1">
              <a:rPr lang="en-US" smtClean="0"/>
              <a:t>7/7/2021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53707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Videos/IslamicFinance-Financial-Inclusion.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icetanzania.co.t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lobenewswire.com/en/search/organization/Research%20and%20Marke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4" y="296932"/>
            <a:ext cx="11479227" cy="2509213"/>
          </a:xfrm>
        </p:spPr>
        <p:txBody>
          <a:bodyPr>
            <a:normAutofit/>
          </a:bodyPr>
          <a:lstStyle/>
          <a:p>
            <a:r>
              <a:rPr lang="en-US" dirty="0"/>
              <a:t>"The Market Potential of Halal in East Africa and the Opportunity to growth of Islamic Finance"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71920" y="2684288"/>
            <a:ext cx="2910285" cy="1774803"/>
          </a:xfrm>
        </p:spPr>
        <p:txBody>
          <a:bodyPr>
            <a:normAutofit fontScale="92500"/>
          </a:bodyPr>
          <a:lstStyle/>
          <a:p>
            <a:r>
              <a:rPr lang="en-US" sz="2400" b="1" dirty="0" smtClean="0"/>
              <a:t>Seleman Abdallah </a:t>
            </a:r>
          </a:p>
          <a:p>
            <a:r>
              <a:rPr lang="en-US" sz="1800" b="1" dirty="0" smtClean="0"/>
              <a:t>Program management consultant </a:t>
            </a:r>
          </a:p>
          <a:p>
            <a:r>
              <a:rPr lang="en-US" sz="1800" b="1" dirty="0" smtClean="0"/>
              <a:t>LEAD AMBASSADOR -HALAL</a:t>
            </a:r>
          </a:p>
          <a:p>
            <a:endParaRPr lang="en-US" sz="1800" b="1" dirty="0"/>
          </a:p>
        </p:txBody>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082206" y="2806145"/>
            <a:ext cx="7684902" cy="22592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20" y="5252603"/>
            <a:ext cx="3575132" cy="1412325"/>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81919" y="5575851"/>
            <a:ext cx="1124551" cy="11245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5999" y="5252604"/>
            <a:ext cx="1968417" cy="151475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5917" y="5111112"/>
            <a:ext cx="2719179" cy="155381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323315"/>
          </a:xfrm>
        </p:spPr>
        <p:txBody>
          <a:bodyPr>
            <a:normAutofit fontScale="90000"/>
          </a:bodyPr>
          <a:lstStyle/>
          <a:p>
            <a:endParaRPr lang="en-US" dirty="0"/>
          </a:p>
        </p:txBody>
      </p:sp>
      <p:sp>
        <p:nvSpPr>
          <p:cNvPr id="3" name="Content Placeholder 2"/>
          <p:cNvSpPr>
            <a:spLocks noGrp="1"/>
          </p:cNvSpPr>
          <p:nvPr>
            <p:ph sz="quarter" idx="13"/>
          </p:nvPr>
        </p:nvSpPr>
        <p:spPr>
          <a:xfrm>
            <a:off x="913774" y="1143000"/>
            <a:ext cx="10363826" cy="4648199"/>
          </a:xfrm>
        </p:spPr>
        <p:txBody>
          <a:bodyPr>
            <a:normAutofit/>
          </a:bodyPr>
          <a:lstStyle/>
          <a:p>
            <a:r>
              <a:rPr lang="en-US" sz="2400" cap="none" dirty="0" smtClean="0"/>
              <a:t>Halal and Islamic finance industry as reported by world halal forum 2011 to be the two fastest developing </a:t>
            </a:r>
            <a:r>
              <a:rPr lang="en-US" sz="2400" cap="none" dirty="0"/>
              <a:t>S</a:t>
            </a:r>
            <a:r>
              <a:rPr lang="en-US" sz="2400" cap="none" dirty="0" smtClean="0"/>
              <a:t>hariah-compliant trades with a yearly growth rate at 15 percent to 20 percent. </a:t>
            </a:r>
          </a:p>
          <a:p>
            <a:r>
              <a:rPr lang="en-US" sz="2400" cap="none" dirty="0" smtClean="0"/>
              <a:t>In order to become a right Halal business operator, company must focus on adopting </a:t>
            </a:r>
            <a:r>
              <a:rPr lang="en-US" sz="2400" b="1" cap="none" dirty="0" smtClean="0">
                <a:effectLst>
                  <a:outerShdw blurRad="38100" dist="38100" dir="2700000" algn="tl">
                    <a:srgbClr val="000000">
                      <a:alpha val="43137"/>
                    </a:srgbClr>
                  </a:outerShdw>
                </a:effectLst>
              </a:rPr>
              <a:t>HALAL FINANCE</a:t>
            </a:r>
            <a:r>
              <a:rPr lang="en-US" sz="2400" cap="none" dirty="0" smtClean="0"/>
              <a:t>, not just only focusing on halal production (</a:t>
            </a:r>
            <a:r>
              <a:rPr lang="en-US" sz="2400" cap="none" dirty="0" err="1" smtClean="0"/>
              <a:t>jaafar</a:t>
            </a:r>
            <a:r>
              <a:rPr lang="en-US" sz="2400" cap="none" dirty="0" smtClean="0"/>
              <a:t> &amp; </a:t>
            </a:r>
            <a:r>
              <a:rPr lang="en-US" sz="2400" cap="none" dirty="0" err="1" smtClean="0"/>
              <a:t>musa</a:t>
            </a:r>
            <a:r>
              <a:rPr lang="en-US" sz="2400" cap="none" dirty="0" smtClean="0"/>
              <a:t> 2013). </a:t>
            </a:r>
          </a:p>
          <a:p>
            <a:r>
              <a:rPr lang="en-US" sz="2400" cap="none" dirty="0" smtClean="0"/>
              <a:t>Based on the halal world conference 2015, the discussion on the opportunities of the integration by including financial services as part of the entire value chains of business activities is still at lower stage. </a:t>
            </a:r>
            <a:endParaRPr lang="en-US" sz="2400" cap="none" dirty="0"/>
          </a:p>
        </p:txBody>
      </p:sp>
    </p:spTree>
    <p:extLst>
      <p:ext uri="{BB962C8B-B14F-4D97-AF65-F5344CB8AC3E}">
        <p14:creationId xmlns:p14="http://schemas.microsoft.com/office/powerpoint/2010/main" val="113184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469619"/>
          </a:xfrm>
        </p:spPr>
        <p:txBody>
          <a:bodyPr>
            <a:normAutofit fontScale="90000"/>
          </a:bodyPr>
          <a:lstStyle/>
          <a:p>
            <a:endParaRPr lang="en-US"/>
          </a:p>
        </p:txBody>
      </p:sp>
      <p:sp>
        <p:nvSpPr>
          <p:cNvPr id="3" name="Content Placeholder 2"/>
          <p:cNvSpPr>
            <a:spLocks noGrp="1"/>
          </p:cNvSpPr>
          <p:nvPr>
            <p:ph sz="quarter" idx="13"/>
          </p:nvPr>
        </p:nvSpPr>
        <p:spPr>
          <a:xfrm>
            <a:off x="913774" y="1490472"/>
            <a:ext cx="10744826" cy="4300727"/>
          </a:xfrm>
        </p:spPr>
        <p:txBody>
          <a:bodyPr/>
          <a:lstStyle/>
          <a:p>
            <a:r>
              <a:rPr lang="en-US" sz="2800" cap="none" dirty="0" smtClean="0"/>
              <a:t>The global Islamic finance market is growing moderately, because of the strong investments in the halal sectors, infrastructure, and </a:t>
            </a:r>
            <a:r>
              <a:rPr lang="en-US" sz="2800" cap="none" dirty="0" err="1" smtClean="0"/>
              <a:t>sukuk</a:t>
            </a:r>
            <a:r>
              <a:rPr lang="en-US" sz="2800" cap="none" dirty="0" smtClean="0"/>
              <a:t> bonds, especially through electronic modes in all products and services. </a:t>
            </a:r>
          </a:p>
          <a:p>
            <a:r>
              <a:rPr lang="en-US" sz="2800" cap="none" dirty="0" smtClean="0"/>
              <a:t>The factors driving the growth of the market are directing investment toward the tremendous growth opportunities in the promising Islamic sectors.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1" y="5237990"/>
            <a:ext cx="1924049" cy="1099456"/>
          </a:xfrm>
          <a:prstGeom prst="rect">
            <a:avLst/>
          </a:prstGeom>
        </p:spPr>
      </p:pic>
    </p:spTree>
    <p:extLst>
      <p:ext uri="{BB962C8B-B14F-4D97-AF65-F5344CB8AC3E}">
        <p14:creationId xmlns:p14="http://schemas.microsoft.com/office/powerpoint/2010/main" val="108335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2"/>
          <a:srcRect l="15120" t="33345" r="17302" b="14330"/>
          <a:stretch/>
        </p:blipFill>
        <p:spPr>
          <a:xfrm>
            <a:off x="979067" y="1883665"/>
            <a:ext cx="10251311" cy="4464912"/>
          </a:xfrm>
          <a:prstGeom prst="rect">
            <a:avLst/>
          </a:prstGeom>
        </p:spPr>
      </p:pic>
    </p:spTree>
    <p:extLst>
      <p:ext uri="{BB962C8B-B14F-4D97-AF65-F5344CB8AC3E}">
        <p14:creationId xmlns:p14="http://schemas.microsoft.com/office/powerpoint/2010/main" val="3879850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33205"/>
          </a:xfrm>
        </p:spPr>
        <p:txBody>
          <a:bodyPr/>
          <a:lstStyle/>
          <a:p>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402009121"/>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01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52499"/>
          </a:xfrm>
        </p:spPr>
        <p:txBody>
          <a:bodyPr/>
          <a:lstStyle/>
          <a:p>
            <a:r>
              <a:rPr lang="en-US" dirty="0" smtClean="0"/>
              <a:t>Halal ----Islamic finance </a:t>
            </a:r>
            <a:endParaRPr lang="en-US" dirty="0"/>
          </a:p>
        </p:txBody>
      </p:sp>
      <p:sp>
        <p:nvSpPr>
          <p:cNvPr id="3" name="Content Placeholder 2"/>
          <p:cNvSpPr>
            <a:spLocks noGrp="1"/>
          </p:cNvSpPr>
          <p:nvPr>
            <p:ph sz="quarter" idx="13"/>
          </p:nvPr>
        </p:nvSpPr>
        <p:spPr>
          <a:xfrm>
            <a:off x="913774" y="1472184"/>
            <a:ext cx="10363826" cy="4319015"/>
          </a:xfrm>
        </p:spPr>
        <p:txBody>
          <a:bodyPr/>
          <a:lstStyle/>
          <a:p>
            <a:pPr algn="just"/>
            <a:r>
              <a:rPr lang="en-US" sz="2400" cap="none" dirty="0"/>
              <a:t>The </a:t>
            </a:r>
            <a:r>
              <a:rPr lang="en-US" sz="2400" cap="none" dirty="0" smtClean="0"/>
              <a:t>Halal </a:t>
            </a:r>
            <a:r>
              <a:rPr lang="en-US" sz="2400" cap="none" dirty="0"/>
              <a:t>industry moves about 2.2 trillion dollars of a wide range of economic activities, such as: </a:t>
            </a:r>
            <a:r>
              <a:rPr lang="en-US" sz="2400" cap="none" dirty="0" smtClean="0"/>
              <a:t>Food and Drinks, Fashion and Modest, Pharmaceuticals and Medication, Cosmetics</a:t>
            </a:r>
            <a:r>
              <a:rPr lang="en-US" sz="2400" cap="none" dirty="0"/>
              <a:t>, </a:t>
            </a:r>
            <a:r>
              <a:rPr lang="en-US" sz="2400" b="1" cap="none" dirty="0"/>
              <a:t>T</a:t>
            </a:r>
            <a:r>
              <a:rPr lang="en-US" sz="2400" b="1" cap="none" dirty="0" smtClean="0"/>
              <a:t>ravel and Tourism</a:t>
            </a:r>
            <a:r>
              <a:rPr lang="en-US" sz="2400" cap="none" dirty="0" smtClean="0"/>
              <a:t>, </a:t>
            </a:r>
            <a:r>
              <a:rPr lang="en-US" sz="2400" cap="none" dirty="0"/>
              <a:t>and media and recreation </a:t>
            </a:r>
            <a:r>
              <a:rPr lang="en-US" sz="2400" cap="none" dirty="0" smtClean="0"/>
              <a:t>[1]. </a:t>
            </a:r>
            <a:endParaRPr lang="en-US" sz="2400" cap="none" dirty="0"/>
          </a:p>
          <a:p>
            <a:pPr algn="just"/>
            <a:r>
              <a:rPr lang="en-US" sz="2400" cap="none" dirty="0"/>
              <a:t>Halal tourism (HT) is one of the fastest-growing sectors, as reflected by the forecast of Mastercard-crescentrating </a:t>
            </a:r>
            <a:r>
              <a:rPr lang="en-US" sz="2400" cap="none" dirty="0" smtClean="0"/>
              <a:t>[2], </a:t>
            </a:r>
            <a:r>
              <a:rPr lang="en-US" sz="2400" cap="none" dirty="0"/>
              <a:t>which predicts that Muslims will spend about 300 billion dollars by 2026. </a:t>
            </a:r>
          </a:p>
          <a:p>
            <a:pPr algn="just"/>
            <a:r>
              <a:rPr lang="en-US" sz="2400" cap="none" dirty="0"/>
              <a:t>At the same time, the Islamic financial services board </a:t>
            </a:r>
            <a:r>
              <a:rPr lang="en-US" sz="2400" cap="none" dirty="0" smtClean="0"/>
              <a:t>[3] </a:t>
            </a:r>
            <a:r>
              <a:rPr lang="en-US" sz="2400" cap="none" dirty="0"/>
              <a:t>has estimated Islamic finance  assets to be around 2.19 trillion dollars, representing less than 1% of financial assets worldwide.</a:t>
            </a:r>
          </a:p>
          <a:p>
            <a:endParaRPr lang="en-US" dirty="0"/>
          </a:p>
        </p:txBody>
      </p:sp>
    </p:spTree>
    <p:extLst>
      <p:ext uri="{BB962C8B-B14F-4D97-AF65-F5344CB8AC3E}">
        <p14:creationId xmlns:p14="http://schemas.microsoft.com/office/powerpoint/2010/main" val="70881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hotel</a:t>
            </a:r>
            <a:endParaRPr lang="en-US" dirty="0"/>
          </a:p>
        </p:txBody>
      </p:sp>
      <p:sp>
        <p:nvSpPr>
          <p:cNvPr id="3" name="Content Placeholder 2"/>
          <p:cNvSpPr>
            <a:spLocks noGrp="1"/>
          </p:cNvSpPr>
          <p:nvPr>
            <p:ph sz="quarter" idx="13"/>
          </p:nvPr>
        </p:nvSpPr>
        <p:spPr>
          <a:xfrm>
            <a:off x="913774" y="1673352"/>
            <a:ext cx="10363826" cy="4117847"/>
          </a:xfrm>
        </p:spPr>
        <p:txBody>
          <a:bodyPr>
            <a:normAutofit lnSpcReduction="10000"/>
          </a:bodyPr>
          <a:lstStyle/>
          <a:p>
            <a:r>
              <a:rPr lang="en-US" dirty="0" smtClean="0"/>
              <a:t>Crescent rating : </a:t>
            </a:r>
          </a:p>
          <a:p>
            <a:r>
              <a:rPr lang="en-US" dirty="0"/>
              <a:t>defined </a:t>
            </a:r>
            <a:r>
              <a:rPr lang="en-US" b="1" dirty="0"/>
              <a:t>shariah compliant hotel</a:t>
            </a:r>
            <a:r>
              <a:rPr lang="en-US" dirty="0"/>
              <a:t> as </a:t>
            </a:r>
            <a:r>
              <a:rPr lang="en-US" b="1" dirty="0"/>
              <a:t>hotels</a:t>
            </a:r>
            <a:r>
              <a:rPr lang="en-US" dirty="0"/>
              <a:t> where services offered and financial transactions are based on completely </a:t>
            </a:r>
            <a:r>
              <a:rPr lang="en-US" b="1" dirty="0"/>
              <a:t>shariah</a:t>
            </a:r>
            <a:r>
              <a:rPr lang="en-US" dirty="0"/>
              <a:t> principles, not only limited to serving halal food and beverages but also for health, safety, environment and the benefits on economic aspects of all people, despite any race, faith or culture</a:t>
            </a:r>
            <a:r>
              <a:rPr lang="en-US" dirty="0" smtClean="0"/>
              <a:t>.</a:t>
            </a:r>
          </a:p>
          <a:p>
            <a:endParaRPr lang="en-US" dirty="0" smtClean="0"/>
          </a:p>
          <a:p>
            <a:r>
              <a:rPr lang="en-US" dirty="0"/>
              <a:t>Shariah Compliant hotel consists of </a:t>
            </a:r>
            <a:r>
              <a:rPr lang="en-US" dirty="0" smtClean="0"/>
              <a:t>16 Features and attributes …..</a:t>
            </a:r>
          </a:p>
          <a:p>
            <a:endParaRPr lang="en-US" dirty="0" smtClean="0"/>
          </a:p>
          <a:p>
            <a:r>
              <a:rPr lang="en-US" dirty="0" smtClean="0"/>
              <a:t>……………….Hotel </a:t>
            </a:r>
            <a:r>
              <a:rPr lang="en-US" dirty="0"/>
              <a:t>financed through Islamic Financial arrangement and Hotel should follow the Zakat principles. (Giving back to the community)</a:t>
            </a:r>
          </a:p>
        </p:txBody>
      </p:sp>
    </p:spTree>
    <p:extLst>
      <p:ext uri="{BB962C8B-B14F-4D97-AF65-F5344CB8AC3E}">
        <p14:creationId xmlns:p14="http://schemas.microsoft.com/office/powerpoint/2010/main" val="369081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527048"/>
            <a:ext cx="10363826" cy="4264151"/>
          </a:xfrm>
        </p:spPr>
        <p:txBody>
          <a:bodyPr/>
          <a:lstStyle/>
          <a:p>
            <a:r>
              <a:rPr lang="en-US" sz="2400" cap="none" dirty="0" smtClean="0"/>
              <a:t>South Africa in like fashion has positioned itself to be a halal tourism hub and attraction despite having about 2% of Muslims constituting its total population.</a:t>
            </a:r>
          </a:p>
          <a:p>
            <a:r>
              <a:rPr lang="en-US" sz="2400" cap="none" dirty="0" smtClean="0"/>
              <a:t>We East </a:t>
            </a:r>
            <a:r>
              <a:rPr lang="en-US" sz="2400" cap="none" dirty="0"/>
              <a:t>A</a:t>
            </a:r>
            <a:r>
              <a:rPr lang="en-US" sz="2400" cap="none" dirty="0" smtClean="0"/>
              <a:t>frica we have more than </a:t>
            </a:r>
            <a:r>
              <a:rPr lang="en-US" sz="2400" cap="none" dirty="0" smtClean="0"/>
              <a:t>opportunities </a:t>
            </a:r>
            <a:r>
              <a:rPr lang="en-US" sz="2400" cap="none" dirty="0" smtClean="0"/>
              <a:t>than </a:t>
            </a:r>
            <a:r>
              <a:rPr lang="en-US" sz="2400" cap="none" dirty="0"/>
              <a:t>S</a:t>
            </a:r>
            <a:r>
              <a:rPr lang="en-US" sz="2400" cap="none" dirty="0" smtClean="0"/>
              <a:t>outh Africa  but where are we</a:t>
            </a:r>
            <a:r>
              <a:rPr lang="en-US" sz="2400" cap="none" dirty="0" smtClean="0"/>
              <a:t>?. We are hub for Tourism </a:t>
            </a:r>
            <a:endParaRPr lang="en-US" sz="2400" cap="none" dirty="0" smtClean="0"/>
          </a:p>
          <a:p>
            <a:endParaRPr lang="en-US" sz="2400" cap="none" dirty="0" smtClean="0"/>
          </a:p>
          <a:p>
            <a:r>
              <a:rPr lang="en-US" sz="2400" cap="none" dirty="0" smtClean="0"/>
              <a:t>The Halal travel market continues to "grow rapidly and evolve in a changing market", explains the global Muslim travel index report. </a:t>
            </a:r>
            <a:r>
              <a:rPr lang="en-US" sz="2400" b="1" cap="none" dirty="0" smtClean="0"/>
              <a:t>Halal tourism market is expected to reach $300 billion by 2026.</a:t>
            </a:r>
            <a:endParaRPr lang="en-US" sz="2400" cap="none" dirty="0" smtClean="0"/>
          </a:p>
          <a:p>
            <a:endParaRPr lang="en-US" dirty="0"/>
          </a:p>
        </p:txBody>
      </p:sp>
    </p:spTree>
    <p:extLst>
      <p:ext uri="{BB962C8B-B14F-4D97-AF65-F5344CB8AC3E}">
        <p14:creationId xmlns:p14="http://schemas.microsoft.com/office/powerpoint/2010/main" val="281192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a:p>
        </p:txBody>
      </p:sp>
      <p:pic>
        <p:nvPicPr>
          <p:cNvPr id="4" name="Picture 3"/>
          <p:cNvPicPr/>
          <p:nvPr/>
        </p:nvPicPr>
        <p:blipFill rotWithShape="1">
          <a:blip r:embed="rId2"/>
          <a:srcRect l="19658" t="39477" r="19872" b="19658"/>
          <a:stretch/>
        </p:blipFill>
        <p:spPr bwMode="auto">
          <a:xfrm>
            <a:off x="411480" y="1119150"/>
            <a:ext cx="10930128" cy="4577562"/>
          </a:xfrm>
          <a:prstGeom prst="rect">
            <a:avLst/>
          </a:prstGeom>
          <a:ln>
            <a:noFill/>
          </a:ln>
          <a:extLst>
            <a:ext uri="{53640926-AAD7-44D8-BBD7-CCE9431645EC}">
              <a14:shadowObscured xmlns:a14="http://schemas.microsoft.com/office/drawing/2010/main"/>
            </a:ext>
          </a:extLst>
        </p:spPr>
      </p:pic>
      <p:sp>
        <p:nvSpPr>
          <p:cNvPr id="7" name="Frame 6"/>
          <p:cNvSpPr/>
          <p:nvPr/>
        </p:nvSpPr>
        <p:spPr>
          <a:xfrm>
            <a:off x="5715000" y="3831336"/>
            <a:ext cx="2240280" cy="1097280"/>
          </a:xfrm>
          <a:prstGeom prst="fra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498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4261" y="655983"/>
            <a:ext cx="10363826" cy="3783495"/>
          </a:xfrm>
        </p:spPr>
        <p:txBody>
          <a:bodyPr>
            <a:normAutofit/>
          </a:bodyPr>
          <a:lstStyle/>
          <a:p>
            <a:r>
              <a:rPr lang="en-US" sz="2800" cap="none" dirty="0" smtClean="0"/>
              <a:t>Companies whose core product is Halal, for e.g. Food products businesses, might be classified as non-compliant by shariah screening bodies for investment purposes due to the presence of conventional financing in the company’s financial books</a:t>
            </a:r>
            <a:endParaRPr lang="en-US" sz="2800" cap="none"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045"/>
          <a:stretch/>
        </p:blipFill>
        <p:spPr>
          <a:xfrm>
            <a:off x="913775" y="3081130"/>
            <a:ext cx="10058400" cy="3220279"/>
          </a:xfrm>
          <a:prstGeom prst="rect">
            <a:avLst/>
          </a:prstGeom>
        </p:spPr>
      </p:pic>
    </p:spTree>
    <p:extLst>
      <p:ext uri="{BB962C8B-B14F-4D97-AF65-F5344CB8AC3E}">
        <p14:creationId xmlns:p14="http://schemas.microsoft.com/office/powerpoint/2010/main" val="3713121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2"/>
          <a:srcRect l="14176" t="29998" r="13816" b="12220"/>
          <a:stretch/>
        </p:blipFill>
        <p:spPr>
          <a:xfrm>
            <a:off x="197113" y="1158239"/>
            <a:ext cx="11612880" cy="5241317"/>
          </a:xfrm>
          <a:prstGeom prst="rect">
            <a:avLst/>
          </a:prstGeom>
        </p:spPr>
      </p:pic>
    </p:spTree>
    <p:extLst>
      <p:ext uri="{BB962C8B-B14F-4D97-AF65-F5344CB8AC3E}">
        <p14:creationId xmlns:p14="http://schemas.microsoft.com/office/powerpoint/2010/main" val="1992893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HALAL CONCEPT </a:t>
            </a:r>
            <a:endParaRPr lang="en-US" dirty="0"/>
          </a:p>
        </p:txBody>
      </p:sp>
      <p:sp>
        <p:nvSpPr>
          <p:cNvPr id="3" name="Content Placeholder 2"/>
          <p:cNvSpPr>
            <a:spLocks noGrp="1"/>
          </p:cNvSpPr>
          <p:nvPr>
            <p:ph sz="quarter" idx="13"/>
          </p:nvPr>
        </p:nvSpPr>
        <p:spPr>
          <a:xfrm>
            <a:off x="913774" y="1709928"/>
            <a:ext cx="10363826" cy="4081271"/>
          </a:xfrm>
        </p:spPr>
        <p:txBody>
          <a:bodyPr>
            <a:normAutofit lnSpcReduction="10000"/>
          </a:bodyPr>
          <a:lstStyle/>
          <a:p>
            <a:r>
              <a:rPr lang="en-US" cap="none" dirty="0" smtClean="0"/>
              <a:t>Halal is an Arabic word meaning lawful and permitted. </a:t>
            </a:r>
          </a:p>
          <a:p>
            <a:r>
              <a:rPr lang="en-US" cap="none" dirty="0" smtClean="0"/>
              <a:t>This halal concept comes from the holy Quran which it uses to describe objects and actions.</a:t>
            </a:r>
          </a:p>
          <a:p>
            <a:r>
              <a:rPr lang="en-US" cap="none" dirty="0" smtClean="0"/>
              <a:t>Halal consists of anything that is free from any component that Muslims are prohibited from consuming</a:t>
            </a:r>
          </a:p>
          <a:p>
            <a:r>
              <a:rPr lang="en-US" cap="none" dirty="0" smtClean="0"/>
              <a:t>According to </a:t>
            </a:r>
            <a:r>
              <a:rPr lang="en-US" cap="none" dirty="0" err="1" smtClean="0"/>
              <a:t>shari’ah</a:t>
            </a:r>
            <a:r>
              <a:rPr lang="en-US" cap="none" dirty="0" smtClean="0"/>
              <a:t>, all issues concerning halal or haram and even all disputes should be referred to Quran and Sunnah. </a:t>
            </a:r>
          </a:p>
          <a:p>
            <a:r>
              <a:rPr lang="en-US" cap="none" dirty="0" smtClean="0"/>
              <a:t>Halal and haram are universal terms that apply to all aspects of human life whether is related to his </a:t>
            </a:r>
            <a:r>
              <a:rPr lang="en-US" cap="none" dirty="0" err="1" smtClean="0"/>
              <a:t>ibadat</a:t>
            </a:r>
            <a:r>
              <a:rPr lang="en-US" cap="none" dirty="0" smtClean="0"/>
              <a:t> or </a:t>
            </a:r>
            <a:r>
              <a:rPr lang="en-US" cap="none" dirty="0" err="1" smtClean="0"/>
              <a:t>muamalat</a:t>
            </a:r>
            <a:r>
              <a:rPr lang="en-US" cap="none" dirty="0" smtClean="0"/>
              <a:t> or </a:t>
            </a:r>
            <a:r>
              <a:rPr lang="en-US" cap="none" dirty="0" err="1" smtClean="0"/>
              <a:t>mua’sharah</a:t>
            </a:r>
            <a:r>
              <a:rPr lang="en-US" cap="none" dirty="0" smtClean="0"/>
              <a:t>. </a:t>
            </a:r>
          </a:p>
          <a:p>
            <a:r>
              <a:rPr lang="en-US" cap="none" dirty="0" smtClean="0"/>
              <a:t>Halal may be defined as an act, object or conduct over which the individual has freedom of choice and its exercise does not carry either a reward or a punishment.</a:t>
            </a:r>
            <a:endParaRPr lang="en-US" cap="none" dirty="0"/>
          </a:p>
        </p:txBody>
      </p:sp>
    </p:spTree>
    <p:extLst>
      <p:ext uri="{BB962C8B-B14F-4D97-AF65-F5344CB8AC3E}">
        <p14:creationId xmlns:p14="http://schemas.microsoft.com/office/powerpoint/2010/main" val="241024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621792"/>
            <a:ext cx="10364451" cy="1163134"/>
          </a:xfrm>
        </p:spPr>
        <p:txBody>
          <a:bodyPr/>
          <a:lstStyle/>
          <a:p>
            <a:r>
              <a:rPr lang="en-US" dirty="0"/>
              <a:t>Integrating Halal Industry with Islamic Funding: Where Are We Now</a:t>
            </a:r>
            <a:r>
              <a:rPr lang="en-US" dirty="0" smtClean="0"/>
              <a:t>?</a:t>
            </a:r>
            <a:endParaRPr lang="en-US" dirty="0"/>
          </a:p>
        </p:txBody>
      </p:sp>
      <p:sp>
        <p:nvSpPr>
          <p:cNvPr id="3" name="Content Placeholder 2"/>
          <p:cNvSpPr>
            <a:spLocks noGrp="1"/>
          </p:cNvSpPr>
          <p:nvPr>
            <p:ph sz="quarter" idx="13"/>
          </p:nvPr>
        </p:nvSpPr>
        <p:spPr>
          <a:xfrm>
            <a:off x="265176" y="1709928"/>
            <a:ext cx="11548872" cy="4480560"/>
          </a:xfrm>
        </p:spPr>
        <p:txBody>
          <a:bodyPr>
            <a:noAutofit/>
          </a:bodyPr>
          <a:lstStyle/>
          <a:p>
            <a:pPr algn="just"/>
            <a:r>
              <a:rPr lang="en-US" sz="2800" cap="none" dirty="0" smtClean="0"/>
              <a:t>Integrating Islamic funding with Halal industry is viewed as a way to increase consumers’ confidence on halal products and services as well as to boost up the halal businesses, Islamic Banking and Islamic Finance . </a:t>
            </a:r>
          </a:p>
          <a:p>
            <a:pPr algn="just"/>
            <a:r>
              <a:rPr lang="en-US" sz="2400" cap="none" dirty="0" smtClean="0"/>
              <a:t>One of its approach is by channeling the Islamic funds from Islamic Capital market instruments (</a:t>
            </a:r>
            <a:r>
              <a:rPr lang="en-US" sz="2400" cap="none" dirty="0" err="1" smtClean="0"/>
              <a:t>ie</a:t>
            </a:r>
            <a:r>
              <a:rPr lang="en-US" sz="2400" cap="none" dirty="0" smtClean="0"/>
              <a:t>. Equity and </a:t>
            </a:r>
            <a:r>
              <a:rPr lang="en-US" sz="2400" cap="none" dirty="0" err="1"/>
              <a:t>S</a:t>
            </a:r>
            <a:r>
              <a:rPr lang="en-US" sz="2400" cap="none" dirty="0" err="1" smtClean="0"/>
              <a:t>ukuk</a:t>
            </a:r>
            <a:r>
              <a:rPr lang="en-US" sz="2400" cap="none" dirty="0" smtClean="0"/>
              <a:t>).</a:t>
            </a:r>
          </a:p>
          <a:p>
            <a:pPr algn="just"/>
            <a:r>
              <a:rPr lang="en-US" sz="2400" cap="none" dirty="0" smtClean="0"/>
              <a:t>For example, businesses who wish to acquire equipment or commercial vehicles can explore Ijarah contract, which allows businesses to lease equipment or commercial vehicles from an Islamic bank on rental for the usage of equipment during the lease period.</a:t>
            </a:r>
          </a:p>
          <a:p>
            <a:pPr algn="just"/>
            <a:endParaRPr lang="en-US" sz="2400" cap="none"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7951" y="5546103"/>
            <a:ext cx="1924049" cy="1099456"/>
          </a:xfrm>
          <a:prstGeom prst="rect">
            <a:avLst/>
          </a:prstGeom>
        </p:spPr>
      </p:pic>
    </p:spTree>
    <p:extLst>
      <p:ext uri="{BB962C8B-B14F-4D97-AF65-F5344CB8AC3E}">
        <p14:creationId xmlns:p14="http://schemas.microsoft.com/office/powerpoint/2010/main" val="195263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a:p>
            <a:r>
              <a:rPr lang="en-US" dirty="0"/>
              <a:t>The question is, how far the integration is adopted in the Halal industry?</a:t>
            </a:r>
            <a:endParaRPr lang="en-US" sz="2400" cap="none"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03" y="5002932"/>
            <a:ext cx="2341493" cy="1337995"/>
          </a:xfrm>
          <a:prstGeom prst="rect">
            <a:avLst/>
          </a:prstGeom>
        </p:spPr>
      </p:pic>
    </p:spTree>
    <p:extLst>
      <p:ext uri="{BB962C8B-B14F-4D97-AF65-F5344CB8AC3E}">
        <p14:creationId xmlns:p14="http://schemas.microsoft.com/office/powerpoint/2010/main" val="14690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644" y="2482968"/>
            <a:ext cx="4300956" cy="1596177"/>
          </a:xfrm>
        </p:spPr>
        <p:txBody>
          <a:bodyPr/>
          <a:lstStyle/>
          <a:p>
            <a:r>
              <a:rPr lang="es-ES" dirty="0" err="1">
                <a:hlinkClick r:id="rId2" action="ppaction://hlinkfile"/>
              </a:rPr>
              <a:t>Financial</a:t>
            </a:r>
            <a:r>
              <a:rPr lang="es-ES" dirty="0">
                <a:hlinkClick r:id="rId2" action="ppaction://hlinkfile"/>
              </a:rPr>
              <a:t> </a:t>
            </a:r>
            <a:r>
              <a:rPr lang="es-ES" dirty="0" err="1">
                <a:hlinkClick r:id="rId2" action="ppaction://hlinkfile"/>
              </a:rPr>
              <a:t>inclusion</a:t>
            </a:r>
            <a:r>
              <a:rPr lang="es-ES" dirty="0">
                <a:hlinkClick r:id="rId2" action="ppaction://hlinkfile"/>
              </a:rPr>
              <a:t> in sub-</a:t>
            </a:r>
            <a:r>
              <a:rPr lang="es-ES" dirty="0" err="1">
                <a:hlinkClick r:id="rId2" action="ppaction://hlinkfile"/>
              </a:rPr>
              <a:t>Saharan</a:t>
            </a:r>
            <a:r>
              <a:rPr lang="es-ES" dirty="0">
                <a:hlinkClick r:id="rId2" action="ppaction://hlinkfile"/>
              </a:rPr>
              <a:t> </a:t>
            </a:r>
            <a:r>
              <a:rPr lang="es-ES" dirty="0" err="1">
                <a:hlinkClick r:id="rId2" action="ppaction://hlinkfile"/>
              </a:rPr>
              <a:t>Africa</a:t>
            </a:r>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9710" t="20049" r="37898" b="6136"/>
          <a:stretch/>
        </p:blipFill>
        <p:spPr>
          <a:xfrm>
            <a:off x="268356" y="308112"/>
            <a:ext cx="6609522" cy="6473941"/>
          </a:xfrm>
          <a:prstGeom prst="rect">
            <a:avLst/>
          </a:prstGeom>
        </p:spPr>
      </p:pic>
    </p:spTree>
    <p:extLst>
      <p:ext uri="{BB962C8B-B14F-4D97-AF65-F5344CB8AC3E}">
        <p14:creationId xmlns:p14="http://schemas.microsoft.com/office/powerpoint/2010/main" val="1829559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algn="just"/>
            <a:r>
              <a:rPr lang="en-US" sz="2800" cap="none" dirty="0" smtClean="0"/>
              <a:t>Given the mutually beneficial relationship between the halal industry and Islamic finance, Islamic financial institutions are presented with an opportunity to target companies in the halal sector and provide them with sharia compliant financial solutions which can further expand the asset base and outreach of the global Islamic finance industry.</a:t>
            </a:r>
            <a:endParaRPr lang="en-US" sz="2800" cap="none" dirty="0"/>
          </a:p>
        </p:txBody>
      </p:sp>
    </p:spTree>
    <p:extLst>
      <p:ext uri="{BB962C8B-B14F-4D97-AF65-F5344CB8AC3E}">
        <p14:creationId xmlns:p14="http://schemas.microsoft.com/office/powerpoint/2010/main" val="1541502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Companies in the halal industry, like any other business, have various financial needs including </a:t>
            </a:r>
            <a:br>
              <a:rPr lang="en-US" dirty="0"/>
            </a:br>
            <a:endParaRPr lang="en-US" dirty="0"/>
          </a:p>
        </p:txBody>
      </p:sp>
      <p:sp>
        <p:nvSpPr>
          <p:cNvPr id="3" name="Content Placeholder 2"/>
          <p:cNvSpPr>
            <a:spLocks noGrp="1"/>
          </p:cNvSpPr>
          <p:nvPr>
            <p:ph sz="quarter" idx="13"/>
          </p:nvPr>
        </p:nvSpPr>
        <p:spPr/>
        <p:txBody>
          <a:bodyPr>
            <a:normAutofit/>
          </a:bodyPr>
          <a:lstStyle/>
          <a:p>
            <a:r>
              <a:rPr lang="en-US" sz="2400" dirty="0" smtClean="0"/>
              <a:t>trade </a:t>
            </a:r>
            <a:r>
              <a:rPr lang="en-US" sz="2400" dirty="0"/>
              <a:t>finance, </a:t>
            </a:r>
            <a:endParaRPr lang="en-US" sz="2400" dirty="0" smtClean="0"/>
          </a:p>
          <a:p>
            <a:r>
              <a:rPr lang="en-US" sz="2400" dirty="0" smtClean="0"/>
              <a:t>risk </a:t>
            </a:r>
            <a:r>
              <a:rPr lang="en-US" sz="2400" dirty="0"/>
              <a:t>management / hedging products, </a:t>
            </a:r>
            <a:endParaRPr lang="en-US" sz="2400" dirty="0" smtClean="0"/>
          </a:p>
          <a:p>
            <a:r>
              <a:rPr lang="en-US" sz="2400" dirty="0" smtClean="0"/>
              <a:t>capital </a:t>
            </a:r>
            <a:r>
              <a:rPr lang="en-US" sz="2400" dirty="0"/>
              <a:t>expenditure funds, </a:t>
            </a:r>
            <a:endParaRPr lang="en-US" sz="2400" dirty="0" smtClean="0"/>
          </a:p>
          <a:p>
            <a:r>
              <a:rPr lang="en-US" sz="2400" dirty="0" smtClean="0"/>
              <a:t>liquidity </a:t>
            </a:r>
            <a:r>
              <a:rPr lang="en-US" sz="2400" dirty="0"/>
              <a:t>management, </a:t>
            </a:r>
            <a:endParaRPr lang="en-US" sz="2400" dirty="0" smtClean="0"/>
          </a:p>
          <a:p>
            <a:r>
              <a:rPr lang="en-US" sz="2400" dirty="0" smtClean="0"/>
              <a:t>working </a:t>
            </a:r>
            <a:r>
              <a:rPr lang="en-US" sz="2400" dirty="0"/>
              <a:t>capital needs, </a:t>
            </a:r>
            <a:endParaRPr lang="en-US" sz="2400" dirty="0" smtClean="0"/>
          </a:p>
          <a:p>
            <a:r>
              <a:rPr lang="en-US" sz="2400" dirty="0" smtClean="0"/>
              <a:t>and </a:t>
            </a:r>
            <a:r>
              <a:rPr lang="en-US" sz="2400" dirty="0"/>
              <a:t>other corporate financial solutions.</a:t>
            </a:r>
            <a:endParaRPr lang="en-US" sz="2400" dirty="0"/>
          </a:p>
        </p:txBody>
      </p:sp>
    </p:spTree>
    <p:extLst>
      <p:ext uri="{BB962C8B-B14F-4D97-AF65-F5344CB8AC3E}">
        <p14:creationId xmlns:p14="http://schemas.microsoft.com/office/powerpoint/2010/main" val="1064762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663650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5631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algn="just"/>
            <a:r>
              <a:rPr lang="en-US" sz="2800" cap="none" dirty="0" smtClean="0"/>
              <a:t>In this regard, Islamic financial institutions have a promising opportunity to encourage companies, whose core businesses are halal, to utilize Islamic financing facilities and achieve a wholly </a:t>
            </a:r>
            <a:r>
              <a:rPr lang="en-US" sz="2800" cap="none" dirty="0" err="1" smtClean="0"/>
              <a:t>shariah</a:t>
            </a:r>
            <a:r>
              <a:rPr lang="en-US" sz="2800" cap="none" dirty="0" smtClean="0"/>
              <a:t>-compliant status. </a:t>
            </a:r>
            <a:endParaRPr lang="en-US" sz="2800" cap="none" dirty="0"/>
          </a:p>
        </p:txBody>
      </p:sp>
    </p:spTree>
    <p:extLst>
      <p:ext uri="{BB962C8B-B14F-4D97-AF65-F5344CB8AC3E}">
        <p14:creationId xmlns:p14="http://schemas.microsoft.com/office/powerpoint/2010/main" val="1139748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544361"/>
          </a:xfrm>
        </p:spPr>
        <p:txBody>
          <a:bodyPr>
            <a:normAutofit fontScale="90000"/>
          </a:bodyPr>
          <a:lstStyle/>
          <a:p>
            <a:endParaRPr lang="en-US" dirty="0"/>
          </a:p>
        </p:txBody>
      </p:sp>
      <p:sp>
        <p:nvSpPr>
          <p:cNvPr id="3" name="Content Placeholder 2"/>
          <p:cNvSpPr>
            <a:spLocks noGrp="1"/>
          </p:cNvSpPr>
          <p:nvPr>
            <p:ph sz="quarter" idx="13"/>
          </p:nvPr>
        </p:nvSpPr>
        <p:spPr>
          <a:xfrm>
            <a:off x="913774" y="1162878"/>
            <a:ext cx="10363826" cy="4628321"/>
          </a:xfrm>
        </p:spPr>
        <p:txBody>
          <a:bodyPr>
            <a:normAutofit/>
          </a:bodyPr>
          <a:lstStyle/>
          <a:p>
            <a:r>
              <a:rPr lang="en-US" sz="2800" cap="none" dirty="0" smtClean="0"/>
              <a:t>Islamic finance is an obvious conduit for channeling surplus funds into productive investments found throughout the value chain within the halal economy</a:t>
            </a:r>
          </a:p>
          <a:p>
            <a:r>
              <a:rPr lang="en-US" sz="2800" cap="none" dirty="0" smtClean="0"/>
              <a:t>Support the promotion and awareness of the Halal Concept and opportunity as it has the legal and enforcement driving force and humanitarian benefits </a:t>
            </a:r>
          </a:p>
          <a:p>
            <a:r>
              <a:rPr lang="en-US" sz="2800" dirty="0"/>
              <a:t>The relationship between Islamic finance and halal industries is mutually beneficial</a:t>
            </a:r>
            <a:endParaRPr lang="en-US" sz="2800" cap="none" dirty="0"/>
          </a:p>
        </p:txBody>
      </p:sp>
    </p:spTree>
    <p:extLst>
      <p:ext uri="{BB962C8B-B14F-4D97-AF65-F5344CB8AC3E}">
        <p14:creationId xmlns:p14="http://schemas.microsoft.com/office/powerpoint/2010/main" val="47291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a:t>
            </a:r>
            <a:endParaRPr lang="en-US" dirty="0"/>
          </a:p>
        </p:txBody>
      </p:sp>
      <p:sp>
        <p:nvSpPr>
          <p:cNvPr id="3" name="Content Placeholder 2"/>
          <p:cNvSpPr>
            <a:spLocks noGrp="1"/>
          </p:cNvSpPr>
          <p:nvPr>
            <p:ph sz="quarter" idx="13"/>
          </p:nvPr>
        </p:nvSpPr>
        <p:spPr>
          <a:xfrm>
            <a:off x="327991" y="1630018"/>
            <a:ext cx="10949609" cy="4552122"/>
          </a:xfrm>
        </p:spPr>
        <p:txBody>
          <a:bodyPr>
            <a:normAutofit/>
          </a:bodyPr>
          <a:lstStyle/>
          <a:p>
            <a:r>
              <a:rPr lang="en-US" sz="2800" dirty="0" smtClean="0"/>
              <a:t>SELEMAN ABDALLAH -</a:t>
            </a:r>
          </a:p>
          <a:p>
            <a:pPr lvl="1"/>
            <a:r>
              <a:rPr lang="en-US" dirty="0"/>
              <a:t>AMC, SMA,MPM,BAPPMCD</a:t>
            </a:r>
          </a:p>
          <a:p>
            <a:pPr lvl="1"/>
            <a:r>
              <a:rPr lang="en-US" dirty="0" smtClean="0"/>
              <a:t>PROJECT MANAGEMENT –CONSULTANT </a:t>
            </a:r>
          </a:p>
          <a:p>
            <a:r>
              <a:rPr lang="en-US" sz="2400" b="1" dirty="0" smtClean="0"/>
              <a:t>NICE TANZANIA </a:t>
            </a:r>
          </a:p>
          <a:p>
            <a:r>
              <a:rPr lang="en-US" dirty="0" smtClean="0"/>
              <a:t>BOX 100035 DARESSALAAM </a:t>
            </a:r>
          </a:p>
          <a:p>
            <a:r>
              <a:rPr lang="en-US" cap="none" dirty="0" smtClean="0"/>
              <a:t>program@nicetanzania.co.tz</a:t>
            </a:r>
          </a:p>
          <a:p>
            <a:r>
              <a:rPr lang="en-US" cap="none" dirty="0" smtClean="0">
                <a:hlinkClick r:id="rId2"/>
              </a:rPr>
              <a:t>www.nicetanzania.co.tz</a:t>
            </a:r>
            <a:r>
              <a:rPr lang="en-US" cap="none" dirty="0" smtClean="0"/>
              <a:t> </a:t>
            </a:r>
          </a:p>
          <a:p>
            <a:r>
              <a:rPr lang="en-US" cap="none" dirty="0" smtClean="0"/>
              <a:t>+255712008227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95" y="2480761"/>
            <a:ext cx="5436743" cy="2147738"/>
          </a:xfrm>
          <a:prstGeom prst="rect">
            <a:avLst/>
          </a:prstGeom>
        </p:spPr>
      </p:pic>
    </p:spTree>
    <p:extLst>
      <p:ext uri="{BB962C8B-B14F-4D97-AF65-F5344CB8AC3E}">
        <p14:creationId xmlns:p14="http://schemas.microsoft.com/office/powerpoint/2010/main" val="200908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375396"/>
          </a:xfrm>
        </p:spPr>
        <p:txBody>
          <a:bodyPr>
            <a:normAutofit fontScale="90000"/>
          </a:bodyPr>
          <a:lstStyle/>
          <a:p>
            <a:endParaRPr lang="en-US" dirty="0"/>
          </a:p>
        </p:txBody>
      </p:sp>
      <p:sp>
        <p:nvSpPr>
          <p:cNvPr id="3" name="Content Placeholder 2"/>
          <p:cNvSpPr>
            <a:spLocks noGrp="1"/>
          </p:cNvSpPr>
          <p:nvPr>
            <p:ph sz="quarter" idx="13"/>
          </p:nvPr>
        </p:nvSpPr>
        <p:spPr>
          <a:xfrm>
            <a:off x="913775" y="1263849"/>
            <a:ext cx="10363826" cy="3424107"/>
          </a:xfrm>
        </p:spPr>
        <p:txBody>
          <a:bodyPr/>
          <a:lstStyle/>
          <a:p>
            <a:r>
              <a:rPr lang="en-US" cap="none" dirty="0" smtClean="0"/>
              <a:t>There are reasons why the halal industry is important to world’s growth as a multi racial society.</a:t>
            </a:r>
          </a:p>
          <a:p>
            <a:r>
              <a:rPr lang="en-US" cap="none" dirty="0" smtClean="0"/>
              <a:t>Many Muslims and non Muslims consumers still do not understand the spirit of Shariah governing these products. </a:t>
            </a:r>
          </a:p>
          <a:p>
            <a:r>
              <a:rPr lang="en-US" cap="none" dirty="0" smtClean="0"/>
              <a:t>Halal </a:t>
            </a:r>
            <a:r>
              <a:rPr lang="en-US" sz="2800" cap="none" dirty="0" smtClean="0"/>
              <a:t>principles</a:t>
            </a:r>
            <a:r>
              <a:rPr lang="en-US" cap="none" dirty="0" smtClean="0"/>
              <a:t> are not confined to the strictly religious, but involve </a:t>
            </a:r>
            <a:r>
              <a:rPr lang="en-US" sz="2800" cap="none" dirty="0" smtClean="0"/>
              <a:t>health, cleanliness and safety</a:t>
            </a:r>
            <a:endParaRPr lang="en-US" sz="2800" cap="none" dirty="0"/>
          </a:p>
        </p:txBody>
      </p:sp>
      <p:sp>
        <p:nvSpPr>
          <p:cNvPr id="4" name="Rectangle 3"/>
          <p:cNvSpPr/>
          <p:nvPr/>
        </p:nvSpPr>
        <p:spPr>
          <a:xfrm>
            <a:off x="913775" y="3971836"/>
            <a:ext cx="10396330" cy="1815882"/>
          </a:xfrm>
          <a:prstGeom prst="rect">
            <a:avLst/>
          </a:prstGeom>
        </p:spPr>
        <p:txBody>
          <a:bodyPr wrap="square">
            <a:spAutoFit/>
          </a:bodyPr>
          <a:lstStyle/>
          <a:p>
            <a:r>
              <a:rPr lang="en-US" sz="2800" dirty="0"/>
              <a:t>There is now growing awareness of the concept of </a:t>
            </a:r>
            <a:r>
              <a:rPr lang="en-US" sz="2800" dirty="0" err="1" smtClean="0"/>
              <a:t>Halalan-twaiban</a:t>
            </a:r>
            <a:r>
              <a:rPr lang="en-US" sz="2800" dirty="0" smtClean="0"/>
              <a:t> </a:t>
            </a:r>
            <a:r>
              <a:rPr lang="en-US" sz="2800" dirty="0"/>
              <a:t>– which calls for Shariah compliance to be assessed throughout the entire supply chain of the products including distribution, marketing, and </a:t>
            </a:r>
            <a:r>
              <a:rPr lang="en-US" sz="2800" b="1" u="sng" dirty="0">
                <a:effectLst>
                  <a:outerShdw blurRad="38100" dist="38100" dir="2700000" algn="tl">
                    <a:srgbClr val="000000">
                      <a:alpha val="43137"/>
                    </a:srgbClr>
                  </a:outerShdw>
                </a:effectLst>
              </a:rPr>
              <a:t>financing</a:t>
            </a:r>
            <a:r>
              <a:rPr lang="en-US" sz="28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151" y="5237990"/>
            <a:ext cx="1924049" cy="1099456"/>
          </a:xfrm>
          <a:prstGeom prst="rect">
            <a:avLst/>
          </a:prstGeom>
        </p:spPr>
      </p:pic>
    </p:spTree>
    <p:extLst>
      <p:ext uri="{BB962C8B-B14F-4D97-AF65-F5344CB8AC3E}">
        <p14:creationId xmlns:p14="http://schemas.microsoft.com/office/powerpoint/2010/main" val="106917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5053"/>
            <a:ext cx="10364451" cy="1596177"/>
          </a:xfrm>
        </p:spPr>
        <p:txBody>
          <a:bodyPr>
            <a:normAutofit/>
          </a:bodyPr>
          <a:lstStyle/>
          <a:p>
            <a:r>
              <a:rPr lang="en-US" dirty="0"/>
              <a:t>Financial Management in the Halal Industry: “Opportunities for Islamic finance to gain market share</a:t>
            </a:r>
            <a:r>
              <a:rPr lang="en-US" dirty="0" smtClean="0"/>
              <a:t>”</a:t>
            </a:r>
            <a:endParaRPr lang="en-US" dirty="0"/>
          </a:p>
        </p:txBody>
      </p:sp>
      <p:sp>
        <p:nvSpPr>
          <p:cNvPr id="3" name="Content Placeholder 2"/>
          <p:cNvSpPr>
            <a:spLocks noGrp="1"/>
          </p:cNvSpPr>
          <p:nvPr>
            <p:ph sz="quarter" idx="13"/>
          </p:nvPr>
        </p:nvSpPr>
        <p:spPr>
          <a:xfrm>
            <a:off x="274320" y="2048256"/>
            <a:ext cx="11003280" cy="4370832"/>
          </a:xfrm>
        </p:spPr>
        <p:txBody>
          <a:bodyPr>
            <a:normAutofit/>
          </a:bodyPr>
          <a:lstStyle/>
          <a:p>
            <a:pPr algn="just"/>
            <a:r>
              <a:rPr lang="en-US" sz="2400" cap="none" dirty="0" smtClean="0"/>
              <a:t>In order to achieve the spirit of a holistic halal economy that is </a:t>
            </a:r>
            <a:r>
              <a:rPr lang="en-US" sz="2400" b="1" cap="none" dirty="0" smtClean="0"/>
              <a:t>ethical and sustainable</a:t>
            </a:r>
            <a:r>
              <a:rPr lang="en-US" sz="2400" cap="none" dirty="0" smtClean="0"/>
              <a:t>, it is essential to ensure that </a:t>
            </a:r>
            <a:r>
              <a:rPr lang="en-US" sz="2400" b="1" cap="none" dirty="0" smtClean="0"/>
              <a:t>shariah compliance prevails </a:t>
            </a:r>
            <a:r>
              <a:rPr lang="en-US" sz="2400" cap="none" dirty="0" smtClean="0"/>
              <a:t>in the entire product/service supply chain of an organization for the brand integrity and Islamic investing purposes</a:t>
            </a:r>
          </a:p>
          <a:p>
            <a:pPr algn="just"/>
            <a:r>
              <a:rPr lang="en-US" sz="2400" dirty="0"/>
              <a:t>Several companies whose core product is halal, for e.g. food products businesses, might be classified as non-compliant by Shariah screening bodies for investment purposes due to the presence of conventional financing in the company’s financial books.</a:t>
            </a:r>
            <a:endParaRPr lang="en-US" sz="2400" cap="none" dirty="0"/>
          </a:p>
        </p:txBody>
      </p:sp>
    </p:spTree>
    <p:extLst>
      <p:ext uri="{BB962C8B-B14F-4D97-AF65-F5344CB8AC3E}">
        <p14:creationId xmlns:p14="http://schemas.microsoft.com/office/powerpoint/2010/main" val="311359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07363"/>
          </a:xfrm>
        </p:spPr>
        <p:txBody>
          <a:bodyPr/>
          <a:lstStyle/>
          <a:p>
            <a:r>
              <a:rPr lang="en-US" dirty="0" smtClean="0"/>
              <a:t>GLOBAL HALAL INDUSTRY </a:t>
            </a:r>
            <a:endParaRPr lang="en-US" dirty="0"/>
          </a:p>
        </p:txBody>
      </p:sp>
      <p:sp>
        <p:nvSpPr>
          <p:cNvPr id="3" name="Content Placeholder 2"/>
          <p:cNvSpPr>
            <a:spLocks noGrp="1"/>
          </p:cNvSpPr>
          <p:nvPr>
            <p:ph sz="quarter" idx="13"/>
          </p:nvPr>
        </p:nvSpPr>
        <p:spPr>
          <a:xfrm>
            <a:off x="913774" y="1389888"/>
            <a:ext cx="10363826" cy="4401311"/>
          </a:xfrm>
        </p:spPr>
        <p:txBody>
          <a:bodyPr>
            <a:normAutofit fontScale="77500" lnSpcReduction="20000"/>
          </a:bodyPr>
          <a:lstStyle/>
          <a:p>
            <a:pPr algn="just"/>
            <a:r>
              <a:rPr lang="en-US" sz="2600" cap="none" dirty="0" smtClean="0"/>
              <a:t>The global halal industry is estimated to be worth around USD2.3 trillion (excluding </a:t>
            </a:r>
            <a:r>
              <a:rPr lang="en-US" sz="2600" cap="none" dirty="0" err="1" smtClean="0"/>
              <a:t>islamic</a:t>
            </a:r>
            <a:r>
              <a:rPr lang="en-US" sz="2600" cap="none" dirty="0" smtClean="0"/>
              <a:t> finance). </a:t>
            </a:r>
          </a:p>
          <a:p>
            <a:pPr algn="just"/>
            <a:r>
              <a:rPr lang="en-US" sz="2600" cap="none" dirty="0" smtClean="0"/>
              <a:t>Growing at an estimated annual rate of 20%, the industry is valued at about USD560 billion a year. </a:t>
            </a:r>
          </a:p>
          <a:p>
            <a:pPr algn="just"/>
            <a:r>
              <a:rPr lang="en-US" sz="2600" cap="none" dirty="0" smtClean="0"/>
              <a:t>Thus, making it one of the </a:t>
            </a:r>
            <a:r>
              <a:rPr lang="en-US" sz="2600" b="1" u="sng" cap="none" dirty="0" smtClean="0">
                <a:effectLst>
                  <a:outerShdw blurRad="38100" dist="38100" dir="2700000" algn="tl">
                    <a:srgbClr val="000000">
                      <a:alpha val="43137"/>
                    </a:srgbClr>
                  </a:outerShdw>
                </a:effectLst>
              </a:rPr>
              <a:t>fastest growing consumer segments in the world. </a:t>
            </a:r>
          </a:p>
          <a:p>
            <a:pPr algn="just"/>
            <a:r>
              <a:rPr lang="en-US" sz="2600" cap="none" dirty="0" smtClean="0"/>
              <a:t>The global halal market of 1.8 billion </a:t>
            </a:r>
            <a:r>
              <a:rPr lang="en-US" sz="2600" cap="none" dirty="0" err="1" smtClean="0"/>
              <a:t>muslims</a:t>
            </a:r>
            <a:r>
              <a:rPr lang="en-US" sz="2600" cap="none" dirty="0" smtClean="0"/>
              <a:t> is no longer confined to food, drinks and food related products. </a:t>
            </a:r>
          </a:p>
          <a:p>
            <a:pPr algn="just"/>
            <a:r>
              <a:rPr lang="en-US" sz="2600" cap="none" dirty="0" smtClean="0"/>
              <a:t>The halal industry has now expanded beyond the food sector to include pharmaceuticals, cosmetics, health products, toiletries and medical devices as well as service sector components such as logistics, marketing, print and electronic media, packaging, branding, and financing.</a:t>
            </a:r>
          </a:p>
          <a:p>
            <a:pPr marL="0" indent="0" algn="r">
              <a:buNone/>
            </a:pPr>
            <a:r>
              <a:rPr lang="en-US" sz="2600" cap="none" dirty="0" smtClean="0"/>
              <a:t>(Fleishman </a:t>
            </a:r>
            <a:r>
              <a:rPr lang="en-US" sz="2600" cap="none" dirty="0" err="1" smtClean="0"/>
              <a:t>hillard</a:t>
            </a:r>
            <a:r>
              <a:rPr lang="en-US" sz="2600" cap="none" dirty="0" smtClean="0"/>
              <a:t> </a:t>
            </a:r>
            <a:r>
              <a:rPr lang="en-US" sz="2600" cap="none" dirty="0" err="1" smtClean="0"/>
              <a:t>majlis</a:t>
            </a:r>
            <a:r>
              <a:rPr lang="en-US" sz="2600" cap="none" dirty="0" smtClean="0"/>
              <a:t> 2011, </a:t>
            </a:r>
            <a:r>
              <a:rPr lang="en-US" sz="2600" cap="none" dirty="0" err="1" smtClean="0"/>
              <a:t>dar</a:t>
            </a:r>
            <a:r>
              <a:rPr lang="en-US" sz="2600" cap="none" dirty="0" smtClean="0"/>
              <a:t>, </a:t>
            </a:r>
            <a:r>
              <a:rPr lang="en-US" sz="2600" cap="none" dirty="0" err="1" smtClean="0"/>
              <a:t>azmi</a:t>
            </a:r>
            <a:r>
              <a:rPr lang="en-US" sz="2600" cap="none" dirty="0" smtClean="0"/>
              <a:t> et al. 2013</a:t>
            </a:r>
            <a:r>
              <a:rPr lang="en-US" cap="none" dirty="0" smtClean="0"/>
              <a:t>)</a:t>
            </a:r>
            <a:endParaRPr lang="en-US"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16" y="5241471"/>
            <a:ext cx="1924049" cy="1099456"/>
          </a:xfrm>
          <a:prstGeom prst="rect">
            <a:avLst/>
          </a:prstGeom>
        </p:spPr>
      </p:pic>
    </p:spTree>
    <p:extLst>
      <p:ext uri="{BB962C8B-B14F-4D97-AF65-F5344CB8AC3E}">
        <p14:creationId xmlns:p14="http://schemas.microsoft.com/office/powerpoint/2010/main" val="247579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rotWithShape="1">
          <a:blip r:embed="rId2"/>
          <a:srcRect l="29244" t="23814" r="7664" b="19791"/>
          <a:stretch/>
        </p:blipFill>
        <p:spPr>
          <a:xfrm>
            <a:off x="206164" y="873773"/>
            <a:ext cx="11538408" cy="5801348"/>
          </a:xfrm>
          <a:prstGeom prst="rect">
            <a:avLst/>
          </a:prstGeom>
        </p:spPr>
      </p:pic>
      <p:sp>
        <p:nvSpPr>
          <p:cNvPr id="5" name="TextBox 4"/>
          <p:cNvSpPr txBox="1"/>
          <p:nvPr/>
        </p:nvSpPr>
        <p:spPr>
          <a:xfrm>
            <a:off x="1088136" y="2651760"/>
            <a:ext cx="2057400" cy="369332"/>
          </a:xfrm>
          <a:prstGeom prst="rect">
            <a:avLst/>
          </a:prstGeom>
          <a:noFill/>
        </p:spPr>
        <p:txBody>
          <a:bodyPr wrap="square" rtlCol="0">
            <a:spAutoFit/>
          </a:bodyPr>
          <a:lstStyle/>
          <a:p>
            <a:r>
              <a:rPr lang="en-US" b="1" dirty="0" smtClean="0">
                <a:solidFill>
                  <a:schemeClr val="bg1"/>
                </a:solidFill>
              </a:rPr>
              <a:t>AND DRINKS </a:t>
            </a:r>
            <a:endParaRPr lang="en-US" b="1" dirty="0">
              <a:solidFill>
                <a:schemeClr val="bg1"/>
              </a:solidFill>
            </a:endParaRPr>
          </a:p>
        </p:txBody>
      </p:sp>
      <p:sp>
        <p:nvSpPr>
          <p:cNvPr id="7" name="TextBox 6"/>
          <p:cNvSpPr txBox="1"/>
          <p:nvPr/>
        </p:nvSpPr>
        <p:spPr>
          <a:xfrm>
            <a:off x="3853146" y="2651760"/>
            <a:ext cx="2057400" cy="369332"/>
          </a:xfrm>
          <a:prstGeom prst="rect">
            <a:avLst/>
          </a:prstGeom>
          <a:noFill/>
        </p:spPr>
        <p:txBody>
          <a:bodyPr wrap="square" rtlCol="0">
            <a:spAutoFit/>
          </a:bodyPr>
          <a:lstStyle/>
          <a:p>
            <a:r>
              <a:rPr lang="en-US" b="1" dirty="0" smtClean="0">
                <a:solidFill>
                  <a:schemeClr val="bg1"/>
                </a:solidFill>
              </a:rPr>
              <a:t>AND TOURISM </a:t>
            </a:r>
            <a:endParaRPr lang="en-US" b="1" dirty="0">
              <a:solidFill>
                <a:schemeClr val="bg1"/>
              </a:solidFill>
            </a:endParaRPr>
          </a:p>
        </p:txBody>
      </p:sp>
      <p:sp>
        <p:nvSpPr>
          <p:cNvPr id="8" name="TextBox 7"/>
          <p:cNvSpPr txBox="1"/>
          <p:nvPr/>
        </p:nvSpPr>
        <p:spPr>
          <a:xfrm>
            <a:off x="6247113" y="2651760"/>
            <a:ext cx="2346960" cy="369332"/>
          </a:xfrm>
          <a:prstGeom prst="rect">
            <a:avLst/>
          </a:prstGeom>
          <a:noFill/>
        </p:spPr>
        <p:txBody>
          <a:bodyPr wrap="square" rtlCol="0">
            <a:spAutoFit/>
          </a:bodyPr>
          <a:lstStyle/>
          <a:p>
            <a:r>
              <a:rPr lang="en-US" b="1" dirty="0" smtClean="0">
                <a:solidFill>
                  <a:schemeClr val="bg1"/>
                </a:solidFill>
              </a:rPr>
              <a:t>AND ENTERTAINMENT</a:t>
            </a:r>
            <a:endParaRPr lang="en-US" b="1" dirty="0">
              <a:solidFill>
                <a:schemeClr val="bg1"/>
              </a:solidFill>
            </a:endParaRPr>
          </a:p>
        </p:txBody>
      </p:sp>
      <p:cxnSp>
        <p:nvCxnSpPr>
          <p:cNvPr id="10" name="Elbow Connector 9"/>
          <p:cNvCxnSpPr/>
          <p:nvPr/>
        </p:nvCxnSpPr>
        <p:spPr>
          <a:xfrm>
            <a:off x="1545336" y="2166205"/>
            <a:ext cx="7680960" cy="532198"/>
          </a:xfrm>
          <a:prstGeom prst="bentConnector3">
            <a:avLst/>
          </a:prstGeom>
          <a:ln w="38100">
            <a:solidFill>
              <a:srgbClr val="002060"/>
            </a:solidFill>
            <a:headEnd type="triangle"/>
            <a:tailEnd type="triangle"/>
          </a:ln>
        </p:spPr>
        <p:style>
          <a:lnRef idx="3">
            <a:schemeClr val="dk1"/>
          </a:lnRef>
          <a:fillRef idx="0">
            <a:schemeClr val="dk1"/>
          </a:fillRef>
          <a:effectRef idx="2">
            <a:schemeClr val="dk1"/>
          </a:effectRef>
          <a:fontRef idx="minor">
            <a:schemeClr val="tx1"/>
          </a:fontRef>
        </p:style>
      </p:cxnSp>
      <p:sp>
        <p:nvSpPr>
          <p:cNvPr id="6" name="Frame 5"/>
          <p:cNvSpPr/>
          <p:nvPr/>
        </p:nvSpPr>
        <p:spPr>
          <a:xfrm>
            <a:off x="3717235" y="3329609"/>
            <a:ext cx="2107095" cy="101379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491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03387"/>
          </a:xfrm>
        </p:spPr>
        <p:txBody>
          <a:bodyPr/>
          <a:lstStyle/>
          <a:p>
            <a:r>
              <a:rPr lang="en-US" dirty="0" smtClean="0"/>
              <a:t>Global Islamic finance </a:t>
            </a:r>
            <a:endParaRPr lang="en-US" dirty="0"/>
          </a:p>
        </p:txBody>
      </p:sp>
      <p:sp>
        <p:nvSpPr>
          <p:cNvPr id="3" name="Content Placeholder 2"/>
          <p:cNvSpPr>
            <a:spLocks noGrp="1"/>
          </p:cNvSpPr>
          <p:nvPr>
            <p:ph sz="quarter" idx="13"/>
          </p:nvPr>
        </p:nvSpPr>
        <p:spPr>
          <a:xfrm>
            <a:off x="913774" y="1639958"/>
            <a:ext cx="10363826" cy="4151242"/>
          </a:xfrm>
        </p:spPr>
        <p:txBody>
          <a:bodyPr/>
          <a:lstStyle/>
          <a:p>
            <a:r>
              <a:rPr lang="en-US" dirty="0"/>
              <a:t>The global Islamic </a:t>
            </a:r>
            <a:r>
              <a:rPr lang="en-US" dirty="0" smtClean="0"/>
              <a:t>FINANCE </a:t>
            </a:r>
            <a:r>
              <a:rPr lang="en-US" dirty="0"/>
              <a:t>market covers different aspects, like Islamic Banking, Takaful: Islamic Insurance, Sukuk: Islamic Bonds, and Shariah Capital Market: Islamic funds.</a:t>
            </a:r>
          </a:p>
        </p:txBody>
      </p:sp>
      <p:pic>
        <p:nvPicPr>
          <p:cNvPr id="4" name="Picture 3"/>
          <p:cNvPicPr>
            <a:picLocks noChangeAspect="1"/>
          </p:cNvPicPr>
          <p:nvPr/>
        </p:nvPicPr>
        <p:blipFill>
          <a:blip r:embed="rId2"/>
          <a:stretch>
            <a:fillRect/>
          </a:stretch>
        </p:blipFill>
        <p:spPr>
          <a:xfrm>
            <a:off x="337516" y="2920227"/>
            <a:ext cx="11516342" cy="3542083"/>
          </a:xfrm>
          <a:prstGeom prst="rect">
            <a:avLst/>
          </a:prstGeom>
        </p:spPr>
      </p:pic>
    </p:spTree>
    <p:extLst>
      <p:ext uri="{BB962C8B-B14F-4D97-AF65-F5344CB8AC3E}">
        <p14:creationId xmlns:p14="http://schemas.microsoft.com/office/powerpoint/2010/main" val="372879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6979"/>
          </a:xfrm>
        </p:spPr>
        <p:txBody>
          <a:bodyPr>
            <a:normAutofit fontScale="90000"/>
          </a:bodyPr>
          <a:lstStyle/>
          <a:p>
            <a:endParaRPr lang="en-US" dirty="0"/>
          </a:p>
        </p:txBody>
      </p:sp>
      <p:sp>
        <p:nvSpPr>
          <p:cNvPr id="3" name="Content Placeholder 2"/>
          <p:cNvSpPr>
            <a:spLocks noGrp="1"/>
          </p:cNvSpPr>
          <p:nvPr>
            <p:ph sz="quarter" idx="13"/>
          </p:nvPr>
        </p:nvSpPr>
        <p:spPr>
          <a:xfrm>
            <a:off x="914400" y="1035249"/>
            <a:ext cx="10363826" cy="1847099"/>
          </a:xfrm>
        </p:spPr>
        <p:txBody>
          <a:bodyPr/>
          <a:lstStyle/>
          <a:p>
            <a:r>
              <a:rPr lang="en-US" b="1" dirty="0" smtClean="0"/>
              <a:t>According to Global </a:t>
            </a:r>
            <a:r>
              <a:rPr lang="en-US" b="1" dirty="0"/>
              <a:t>Islamic Finance Markets Report 2019: </a:t>
            </a:r>
          </a:p>
          <a:p>
            <a:r>
              <a:rPr lang="en-US" b="1" dirty="0" smtClean="0"/>
              <a:t>Islamic </a:t>
            </a:r>
            <a:r>
              <a:rPr lang="en-US" b="1" dirty="0"/>
              <a:t>Banking is the Largest Sector, Contributing to 71%, or USD 1.72 Trillion</a:t>
            </a:r>
          </a:p>
          <a:p>
            <a:pPr lvl="1"/>
            <a:r>
              <a:rPr lang="en-US" dirty="0"/>
              <a:t>March 20, 2019 12:17 ET | Source: </a:t>
            </a:r>
            <a:r>
              <a:rPr lang="en-US" dirty="0">
                <a:hlinkClick r:id="rId2"/>
              </a:rPr>
              <a:t>Research and Markets</a:t>
            </a:r>
            <a:endParaRPr lang="en-US" dirty="0"/>
          </a:p>
          <a:p>
            <a:endParaRPr lang="en-US" dirty="0"/>
          </a:p>
        </p:txBody>
      </p:sp>
      <p:sp>
        <p:nvSpPr>
          <p:cNvPr id="4" name="Rectangle 3"/>
          <p:cNvSpPr/>
          <p:nvPr/>
        </p:nvSpPr>
        <p:spPr>
          <a:xfrm>
            <a:off x="913775" y="3297921"/>
            <a:ext cx="10844215" cy="230832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555555"/>
                </a:solidFill>
                <a:latin typeface="Roboto"/>
              </a:rPr>
              <a:t>Halal economy is the combination of Islamic finance and Halal industries. </a:t>
            </a:r>
            <a:endParaRPr lang="en-US" sz="2400" dirty="0" smtClean="0">
              <a:solidFill>
                <a:srgbClr val="555555"/>
              </a:solidFill>
              <a:latin typeface="Roboto"/>
            </a:endParaRPr>
          </a:p>
          <a:p>
            <a:pPr marL="285750" indent="-285750">
              <a:buFont typeface="Arial" panose="020B0604020202020204" pitchFamily="34" charset="0"/>
              <a:buChar char="•"/>
            </a:pPr>
            <a:endParaRPr lang="en-US" sz="2400" dirty="0">
              <a:solidFill>
                <a:srgbClr val="555555"/>
              </a:solidFill>
              <a:latin typeface="Roboto"/>
            </a:endParaRPr>
          </a:p>
          <a:p>
            <a:pPr marL="285750" indent="-285750">
              <a:buFont typeface="Arial" panose="020B0604020202020204" pitchFamily="34" charset="0"/>
              <a:buChar char="•"/>
            </a:pPr>
            <a:r>
              <a:rPr lang="en-US" sz="2400" dirty="0" smtClean="0">
                <a:solidFill>
                  <a:srgbClr val="555555"/>
                </a:solidFill>
                <a:latin typeface="Roboto"/>
              </a:rPr>
              <a:t>This </a:t>
            </a:r>
            <a:r>
              <a:rPr lang="en-US" sz="2400" dirty="0">
                <a:solidFill>
                  <a:srgbClr val="555555"/>
                </a:solidFill>
                <a:latin typeface="Roboto"/>
              </a:rPr>
              <a:t>is because the values and the principles lies within the industries are similar. i.e. based from Holy Quran, </a:t>
            </a:r>
            <a:r>
              <a:rPr lang="en-US" sz="2400" dirty="0" err="1">
                <a:solidFill>
                  <a:srgbClr val="555555"/>
                </a:solidFill>
                <a:latin typeface="Roboto"/>
              </a:rPr>
              <a:t>Ahadeeth</a:t>
            </a:r>
            <a:r>
              <a:rPr lang="en-US" sz="2400" dirty="0">
                <a:solidFill>
                  <a:srgbClr val="555555"/>
                </a:solidFill>
                <a:latin typeface="Roboto"/>
              </a:rPr>
              <a:t> (Sayings of the Prophet Muhammad PBUH), </a:t>
            </a:r>
            <a:r>
              <a:rPr lang="en-US" sz="2400" dirty="0" err="1">
                <a:solidFill>
                  <a:srgbClr val="555555"/>
                </a:solidFill>
                <a:latin typeface="Roboto"/>
              </a:rPr>
              <a:t>Ijma</a:t>
            </a:r>
            <a:r>
              <a:rPr lang="en-US" sz="2400" dirty="0">
                <a:solidFill>
                  <a:srgbClr val="555555"/>
                </a:solidFill>
                <a:latin typeface="Roboto"/>
              </a:rPr>
              <a:t>’ (Consensus of Muslim scholars), </a:t>
            </a:r>
            <a:r>
              <a:rPr lang="en-US" sz="2400" dirty="0" err="1">
                <a:solidFill>
                  <a:srgbClr val="555555"/>
                </a:solidFill>
                <a:latin typeface="Roboto"/>
              </a:rPr>
              <a:t>Qiyas</a:t>
            </a:r>
            <a:r>
              <a:rPr lang="en-US" sz="2400" dirty="0">
                <a:solidFill>
                  <a:srgbClr val="555555"/>
                </a:solidFill>
                <a:latin typeface="Roboto"/>
              </a:rPr>
              <a:t> (Analogy) and Ijtihad (Logical reasoning).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5" y="5485105"/>
            <a:ext cx="1924049" cy="1099456"/>
          </a:xfrm>
          <a:prstGeom prst="rect">
            <a:avLst/>
          </a:prstGeom>
        </p:spPr>
      </p:pic>
    </p:spTree>
    <p:extLst>
      <p:ext uri="{BB962C8B-B14F-4D97-AF65-F5344CB8AC3E}">
        <p14:creationId xmlns:p14="http://schemas.microsoft.com/office/powerpoint/2010/main" val="87535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2596"/>
          </a:xfrm>
        </p:spPr>
        <p:txBody>
          <a:bodyPr/>
          <a:lstStyle/>
          <a:p>
            <a:r>
              <a:rPr lang="en-US" dirty="0" smtClean="0"/>
              <a:t>WHAT ISLAMIC FINANCE CAN OFFER..</a:t>
            </a:r>
            <a:endParaRPr lang="en-US" dirty="0"/>
          </a:p>
        </p:txBody>
      </p:sp>
      <p:sp>
        <p:nvSpPr>
          <p:cNvPr id="3" name="Content Placeholder 2"/>
          <p:cNvSpPr>
            <a:spLocks noGrp="1"/>
          </p:cNvSpPr>
          <p:nvPr>
            <p:ph sz="quarter" idx="13"/>
          </p:nvPr>
        </p:nvSpPr>
        <p:spPr>
          <a:xfrm>
            <a:off x="993286" y="1451114"/>
            <a:ext cx="10363826" cy="3424107"/>
          </a:xfrm>
        </p:spPr>
        <p:txBody>
          <a:bodyPr/>
          <a:lstStyle/>
          <a:p>
            <a:pPr algn="just"/>
            <a:r>
              <a:rPr lang="en-US" sz="2800" cap="none" dirty="0"/>
              <a:t>Islamic finance offers a variety of solutions through use of wide-range Islamic finance concepts such as sales based, leasing, profit sharing or partnership and many more that enables better fit for businesses’ need</a:t>
            </a:r>
          </a:p>
          <a:p>
            <a:endParaRPr lang="en-US" dirty="0"/>
          </a:p>
        </p:txBody>
      </p:sp>
      <p:sp>
        <p:nvSpPr>
          <p:cNvPr id="4" name="Rectangle 3"/>
          <p:cNvSpPr/>
          <p:nvPr/>
        </p:nvSpPr>
        <p:spPr>
          <a:xfrm>
            <a:off x="1222513" y="3825557"/>
            <a:ext cx="10356574" cy="2677656"/>
          </a:xfrm>
          <a:prstGeom prst="rect">
            <a:avLst/>
          </a:prstGeom>
        </p:spPr>
        <p:txBody>
          <a:bodyPr wrap="square">
            <a:spAutoFit/>
          </a:bodyPr>
          <a:lstStyle/>
          <a:p>
            <a:r>
              <a:rPr lang="en-US" sz="2800" b="1" dirty="0"/>
              <a:t>Islamic banking </a:t>
            </a:r>
            <a:r>
              <a:rPr lang="en-US" sz="2800" dirty="0"/>
              <a:t>is the largest sector in the </a:t>
            </a:r>
            <a:r>
              <a:rPr lang="en-US" sz="2800" dirty="0" smtClean="0"/>
              <a:t>Islamic </a:t>
            </a:r>
            <a:r>
              <a:rPr lang="en-US" sz="2800" dirty="0"/>
              <a:t>finance industry, contributing to 71%, or USD 1.72 trillion, of the industry's assets. </a:t>
            </a:r>
            <a:endParaRPr lang="en-US" sz="2800" dirty="0" smtClean="0"/>
          </a:p>
          <a:p>
            <a:endParaRPr lang="en-US" sz="2800" dirty="0"/>
          </a:p>
          <a:p>
            <a:r>
              <a:rPr lang="en-US" sz="2800" dirty="0"/>
              <a:t>The sector is supported by an array of commercial, wholesale, and other types of banks. Yet commercial banking remains the main contributor to the sector's growth. </a:t>
            </a:r>
          </a:p>
        </p:txBody>
      </p:sp>
    </p:spTree>
    <p:extLst>
      <p:ext uri="{BB962C8B-B14F-4D97-AF65-F5344CB8AC3E}">
        <p14:creationId xmlns:p14="http://schemas.microsoft.com/office/powerpoint/2010/main" val="354852559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1440</Words>
  <Application>Microsoft Office PowerPoint</Application>
  <PresentationFormat>Widescreen</PresentationFormat>
  <Paragraphs>97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Roboto</vt:lpstr>
      <vt:lpstr>Tw Cen MT</vt:lpstr>
      <vt:lpstr>Droplet</vt:lpstr>
      <vt:lpstr>"The Market Potential of Halal in East Africa and the Opportunity to growth of Islamic Finance"</vt:lpstr>
      <vt:lpstr>HALAL CONCEPT </vt:lpstr>
      <vt:lpstr>PowerPoint Presentation</vt:lpstr>
      <vt:lpstr>Financial Management in the Halal Industry: “Opportunities for Islamic finance to gain market share”</vt:lpstr>
      <vt:lpstr>GLOBAL HALAL INDUSTRY </vt:lpstr>
      <vt:lpstr>PowerPoint Presentation</vt:lpstr>
      <vt:lpstr>Global Islamic finance </vt:lpstr>
      <vt:lpstr>PowerPoint Presentation</vt:lpstr>
      <vt:lpstr>WHAT ISLAMIC FINANCE CAN OFFER..</vt:lpstr>
      <vt:lpstr>PowerPoint Presentation</vt:lpstr>
      <vt:lpstr>PowerPoint Presentation</vt:lpstr>
      <vt:lpstr>PowerPoint Presentation</vt:lpstr>
      <vt:lpstr>PowerPoint Presentation</vt:lpstr>
      <vt:lpstr>Halal ----Islamic finance </vt:lpstr>
      <vt:lpstr>Example of hotel</vt:lpstr>
      <vt:lpstr>PowerPoint Presentation</vt:lpstr>
      <vt:lpstr>PowerPoint Presentation</vt:lpstr>
      <vt:lpstr>PowerPoint Presentation</vt:lpstr>
      <vt:lpstr>PowerPoint Presentation</vt:lpstr>
      <vt:lpstr>Integrating Halal Industry with Islamic Funding: Where Are We Now?</vt:lpstr>
      <vt:lpstr>PowerPoint Presentation</vt:lpstr>
      <vt:lpstr>Financial inclusion in sub-Saharan Africa</vt:lpstr>
      <vt:lpstr>PowerPoint Presentation</vt:lpstr>
      <vt:lpstr>Companies in the halal industry, like any other business, have various financial needs including  </vt:lpstr>
      <vt:lpstr>PowerPoint Presentation</vt:lpstr>
      <vt:lpstr>PowerPoint Presentation</vt:lpstr>
      <vt:lpstr>PowerPoint Presentation</vt:lpstr>
      <vt:lpstr>THANKS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2021-06-28T13:55:05Z</dcterms:created>
  <dcterms:modified xsi:type="dcterms:W3CDTF">2021-07-08T03:54:00Z</dcterms:modified>
</cp:coreProperties>
</file>